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4" r:id="rId20"/>
    <p:sldId id="275" r:id="rId21"/>
    <p:sldId id="276" r:id="rId2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8.png"/><Relationship Id="rId21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9620" y="5739789"/>
            <a:ext cx="775344" cy="774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87472" y="6117044"/>
            <a:ext cx="2628351" cy="321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959982" y="6262801"/>
            <a:ext cx="98229" cy="117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086822" y="6262801"/>
            <a:ext cx="113488" cy="11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22244" y="6260896"/>
            <a:ext cx="90170" cy="119380"/>
          </a:xfrm>
          <a:custGeom>
            <a:avLst/>
            <a:gdLst/>
            <a:ahLst/>
            <a:cxnLst/>
            <a:rect l="l" t="t" r="r" b="b"/>
            <a:pathLst>
              <a:path w="90170" h="119379">
                <a:moveTo>
                  <a:pt x="84752" y="100982"/>
                </a:moveTo>
                <a:lnTo>
                  <a:pt x="48637" y="100982"/>
                </a:lnTo>
                <a:lnTo>
                  <a:pt x="57146" y="99940"/>
                </a:lnTo>
                <a:lnTo>
                  <a:pt x="63777" y="96933"/>
                </a:lnTo>
                <a:lnTo>
                  <a:pt x="68084" y="92140"/>
                </a:lnTo>
                <a:lnTo>
                  <a:pt x="69618" y="85739"/>
                </a:lnTo>
                <a:lnTo>
                  <a:pt x="68531" y="80514"/>
                </a:lnTo>
                <a:lnTo>
                  <a:pt x="64492" y="76093"/>
                </a:lnTo>
                <a:lnTo>
                  <a:pt x="56341" y="72208"/>
                </a:lnTo>
                <a:lnTo>
                  <a:pt x="42915" y="68591"/>
                </a:lnTo>
                <a:lnTo>
                  <a:pt x="26896" y="63753"/>
                </a:lnTo>
                <a:lnTo>
                  <a:pt x="14901" y="57040"/>
                </a:lnTo>
                <a:lnTo>
                  <a:pt x="7376" y="47290"/>
                </a:lnTo>
                <a:lnTo>
                  <a:pt x="4768" y="33343"/>
                </a:lnTo>
                <a:lnTo>
                  <a:pt x="7659" y="19693"/>
                </a:lnTo>
                <a:lnTo>
                  <a:pt x="15735" y="9169"/>
                </a:lnTo>
                <a:lnTo>
                  <a:pt x="28103" y="2396"/>
                </a:lnTo>
                <a:lnTo>
                  <a:pt x="43869" y="0"/>
                </a:lnTo>
                <a:lnTo>
                  <a:pt x="56058" y="893"/>
                </a:lnTo>
                <a:lnTo>
                  <a:pt x="66996" y="3572"/>
                </a:lnTo>
                <a:lnTo>
                  <a:pt x="76860" y="8038"/>
                </a:lnTo>
                <a:lnTo>
                  <a:pt x="85831" y="14289"/>
                </a:lnTo>
                <a:lnTo>
                  <a:pt x="83208" y="18100"/>
                </a:lnTo>
                <a:lnTo>
                  <a:pt x="32425" y="18100"/>
                </a:lnTo>
                <a:lnTo>
                  <a:pt x="24795" y="23816"/>
                </a:lnTo>
                <a:lnTo>
                  <a:pt x="24795" y="32390"/>
                </a:lnTo>
                <a:lnTo>
                  <a:pt x="26032" y="38032"/>
                </a:lnTo>
                <a:lnTo>
                  <a:pt x="30398" y="42512"/>
                </a:lnTo>
                <a:lnTo>
                  <a:pt x="38877" y="46457"/>
                </a:lnTo>
                <a:lnTo>
                  <a:pt x="68724" y="55433"/>
                </a:lnTo>
                <a:lnTo>
                  <a:pt x="80347" y="62161"/>
                </a:lnTo>
                <a:lnTo>
                  <a:pt x="87321" y="71390"/>
                </a:lnTo>
                <a:lnTo>
                  <a:pt x="89646" y="83834"/>
                </a:lnTo>
                <a:lnTo>
                  <a:pt x="86591" y="98585"/>
                </a:lnTo>
                <a:lnTo>
                  <a:pt x="84752" y="100982"/>
                </a:lnTo>
                <a:close/>
              </a:path>
              <a:path w="90170" h="119379">
                <a:moveTo>
                  <a:pt x="75341" y="29532"/>
                </a:moveTo>
                <a:lnTo>
                  <a:pt x="67473" y="24531"/>
                </a:lnTo>
                <a:lnTo>
                  <a:pt x="59605" y="20958"/>
                </a:lnTo>
                <a:lnTo>
                  <a:pt x="51737" y="18815"/>
                </a:lnTo>
                <a:lnTo>
                  <a:pt x="43869" y="18100"/>
                </a:lnTo>
                <a:lnTo>
                  <a:pt x="83208" y="18100"/>
                </a:lnTo>
                <a:lnTo>
                  <a:pt x="75341" y="29532"/>
                </a:lnTo>
                <a:close/>
              </a:path>
              <a:path w="90170" h="119379">
                <a:moveTo>
                  <a:pt x="48637" y="119082"/>
                </a:moveTo>
                <a:lnTo>
                  <a:pt x="35405" y="117847"/>
                </a:lnTo>
                <a:lnTo>
                  <a:pt x="22888" y="114200"/>
                </a:lnTo>
                <a:lnTo>
                  <a:pt x="11086" y="108231"/>
                </a:lnTo>
                <a:lnTo>
                  <a:pt x="0" y="100029"/>
                </a:lnTo>
                <a:lnTo>
                  <a:pt x="12397" y="85739"/>
                </a:lnTo>
                <a:lnTo>
                  <a:pt x="20876" y="92140"/>
                </a:lnTo>
                <a:lnTo>
                  <a:pt x="29444" y="96933"/>
                </a:lnTo>
                <a:lnTo>
                  <a:pt x="38549" y="99940"/>
                </a:lnTo>
                <a:lnTo>
                  <a:pt x="48637" y="100982"/>
                </a:lnTo>
                <a:lnTo>
                  <a:pt x="84752" y="100982"/>
                </a:lnTo>
                <a:lnTo>
                  <a:pt x="78082" y="109675"/>
                </a:lnTo>
                <a:lnTo>
                  <a:pt x="65103" y="116656"/>
                </a:lnTo>
                <a:lnTo>
                  <a:pt x="48637" y="119082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319520" y="6262801"/>
            <a:ext cx="111760" cy="115570"/>
          </a:xfrm>
          <a:custGeom>
            <a:avLst/>
            <a:gdLst/>
            <a:ahLst/>
            <a:cxnLst/>
            <a:rect l="l" t="t" r="r" b="b"/>
            <a:pathLst>
              <a:path w="111759" h="115570">
                <a:moveTo>
                  <a:pt x="65804" y="115272"/>
                </a:moveTo>
                <a:lnTo>
                  <a:pt x="45776" y="115272"/>
                </a:lnTo>
                <a:lnTo>
                  <a:pt x="45776" y="69544"/>
                </a:lnTo>
                <a:lnTo>
                  <a:pt x="0" y="0"/>
                </a:lnTo>
                <a:lnTo>
                  <a:pt x="23842" y="0"/>
                </a:lnTo>
                <a:lnTo>
                  <a:pt x="56267" y="50491"/>
                </a:lnTo>
                <a:lnTo>
                  <a:pt x="78345" y="50491"/>
                </a:lnTo>
                <a:lnTo>
                  <a:pt x="65804" y="69544"/>
                </a:lnTo>
                <a:lnTo>
                  <a:pt x="65804" y="115272"/>
                </a:lnTo>
                <a:close/>
              </a:path>
              <a:path w="111759" h="115570">
                <a:moveTo>
                  <a:pt x="78345" y="50491"/>
                </a:moveTo>
                <a:lnTo>
                  <a:pt x="56267" y="50491"/>
                </a:lnTo>
                <a:lnTo>
                  <a:pt x="88692" y="0"/>
                </a:lnTo>
                <a:lnTo>
                  <a:pt x="111580" y="0"/>
                </a:lnTo>
                <a:lnTo>
                  <a:pt x="78345" y="50491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435870" y="6260896"/>
            <a:ext cx="90170" cy="119380"/>
          </a:xfrm>
          <a:custGeom>
            <a:avLst/>
            <a:gdLst/>
            <a:ahLst/>
            <a:cxnLst/>
            <a:rect l="l" t="t" r="r" b="b"/>
            <a:pathLst>
              <a:path w="90170" h="119379">
                <a:moveTo>
                  <a:pt x="84715" y="100982"/>
                </a:moveTo>
                <a:lnTo>
                  <a:pt x="61035" y="100982"/>
                </a:lnTo>
                <a:lnTo>
                  <a:pt x="68665" y="95266"/>
                </a:lnTo>
                <a:lnTo>
                  <a:pt x="68665" y="85739"/>
                </a:lnTo>
                <a:lnTo>
                  <a:pt x="67726" y="80514"/>
                </a:lnTo>
                <a:lnTo>
                  <a:pt x="64016" y="76093"/>
                </a:lnTo>
                <a:lnTo>
                  <a:pt x="56192" y="72208"/>
                </a:lnTo>
                <a:lnTo>
                  <a:pt x="42915" y="68591"/>
                </a:lnTo>
                <a:lnTo>
                  <a:pt x="26494" y="63753"/>
                </a:lnTo>
                <a:lnTo>
                  <a:pt x="14543" y="57040"/>
                </a:lnTo>
                <a:lnTo>
                  <a:pt x="7242" y="47290"/>
                </a:lnTo>
                <a:lnTo>
                  <a:pt x="4768" y="33343"/>
                </a:lnTo>
                <a:lnTo>
                  <a:pt x="7659" y="19693"/>
                </a:lnTo>
                <a:lnTo>
                  <a:pt x="15735" y="9169"/>
                </a:lnTo>
                <a:lnTo>
                  <a:pt x="28103" y="2396"/>
                </a:lnTo>
                <a:lnTo>
                  <a:pt x="43869" y="0"/>
                </a:lnTo>
                <a:lnTo>
                  <a:pt x="56058" y="893"/>
                </a:lnTo>
                <a:lnTo>
                  <a:pt x="66996" y="3572"/>
                </a:lnTo>
                <a:lnTo>
                  <a:pt x="76860" y="8038"/>
                </a:lnTo>
                <a:lnTo>
                  <a:pt x="85831" y="14289"/>
                </a:lnTo>
                <a:lnTo>
                  <a:pt x="83208" y="18100"/>
                </a:lnTo>
                <a:lnTo>
                  <a:pt x="31471" y="18100"/>
                </a:lnTo>
                <a:lnTo>
                  <a:pt x="24795" y="23816"/>
                </a:lnTo>
                <a:lnTo>
                  <a:pt x="24795" y="32390"/>
                </a:lnTo>
                <a:lnTo>
                  <a:pt x="26032" y="38032"/>
                </a:lnTo>
                <a:lnTo>
                  <a:pt x="30398" y="42512"/>
                </a:lnTo>
                <a:lnTo>
                  <a:pt x="38877" y="46457"/>
                </a:lnTo>
                <a:lnTo>
                  <a:pt x="52452" y="50491"/>
                </a:lnTo>
                <a:lnTo>
                  <a:pt x="68322" y="55433"/>
                </a:lnTo>
                <a:lnTo>
                  <a:pt x="79990" y="62161"/>
                </a:lnTo>
                <a:lnTo>
                  <a:pt x="87187" y="71390"/>
                </a:lnTo>
                <a:lnTo>
                  <a:pt x="89646" y="83834"/>
                </a:lnTo>
                <a:lnTo>
                  <a:pt x="86576" y="98585"/>
                </a:lnTo>
                <a:lnTo>
                  <a:pt x="84715" y="100982"/>
                </a:lnTo>
                <a:close/>
              </a:path>
              <a:path w="90170" h="119379">
                <a:moveTo>
                  <a:pt x="75341" y="29532"/>
                </a:moveTo>
                <a:lnTo>
                  <a:pt x="67473" y="24531"/>
                </a:lnTo>
                <a:lnTo>
                  <a:pt x="59605" y="20958"/>
                </a:lnTo>
                <a:lnTo>
                  <a:pt x="51737" y="18815"/>
                </a:lnTo>
                <a:lnTo>
                  <a:pt x="43869" y="18100"/>
                </a:lnTo>
                <a:lnTo>
                  <a:pt x="83208" y="18100"/>
                </a:lnTo>
                <a:lnTo>
                  <a:pt x="75341" y="29532"/>
                </a:lnTo>
                <a:close/>
              </a:path>
              <a:path w="90170" h="119379">
                <a:moveTo>
                  <a:pt x="47684" y="119082"/>
                </a:moveTo>
                <a:lnTo>
                  <a:pt x="34869" y="117847"/>
                </a:lnTo>
                <a:lnTo>
                  <a:pt x="22411" y="114200"/>
                </a:lnTo>
                <a:lnTo>
                  <a:pt x="10669" y="108231"/>
                </a:lnTo>
                <a:lnTo>
                  <a:pt x="0" y="100029"/>
                </a:lnTo>
                <a:lnTo>
                  <a:pt x="12397" y="85739"/>
                </a:lnTo>
                <a:lnTo>
                  <a:pt x="20474" y="92140"/>
                </a:lnTo>
                <a:lnTo>
                  <a:pt x="29087" y="96933"/>
                </a:lnTo>
                <a:lnTo>
                  <a:pt x="38415" y="99940"/>
                </a:lnTo>
                <a:lnTo>
                  <a:pt x="48637" y="100982"/>
                </a:lnTo>
                <a:lnTo>
                  <a:pt x="84715" y="100982"/>
                </a:lnTo>
                <a:lnTo>
                  <a:pt x="77963" y="109675"/>
                </a:lnTo>
                <a:lnTo>
                  <a:pt x="64701" y="116656"/>
                </a:lnTo>
                <a:lnTo>
                  <a:pt x="47684" y="119082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64891" y="6262801"/>
            <a:ext cx="113487" cy="11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63393" y="6262801"/>
            <a:ext cx="103952" cy="115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91186" y="6262801"/>
            <a:ext cx="98230" cy="1171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0"/>
            <a:ext cx="9144000" cy="6857365"/>
          </a:xfrm>
          <a:custGeom>
            <a:avLst/>
            <a:gdLst/>
            <a:ahLst/>
            <a:cxnLst/>
            <a:rect l="l" t="t" r="r" b="b"/>
            <a:pathLst>
              <a:path w="9144000" h="6857365">
                <a:moveTo>
                  <a:pt x="0" y="0"/>
                </a:moveTo>
                <a:lnTo>
                  <a:pt x="9143996" y="0"/>
                </a:lnTo>
                <a:lnTo>
                  <a:pt x="9143996" y="6857264"/>
                </a:lnTo>
                <a:lnTo>
                  <a:pt x="0" y="6857264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27930" y="6057026"/>
            <a:ext cx="2629305" cy="3439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256577" y="6169440"/>
            <a:ext cx="98229" cy="1171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383417" y="6169440"/>
            <a:ext cx="113488" cy="1152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518840" y="6167535"/>
            <a:ext cx="410083" cy="1190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950859" y="6169440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59" h="17779">
                <a:moveTo>
                  <a:pt x="0" y="17770"/>
                </a:moveTo>
                <a:lnTo>
                  <a:pt x="85831" y="17770"/>
                </a:lnTo>
                <a:lnTo>
                  <a:pt x="85831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950859" y="6187211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50859" y="6217675"/>
            <a:ext cx="78740" cy="19050"/>
          </a:xfrm>
          <a:custGeom>
            <a:avLst/>
            <a:gdLst/>
            <a:ahLst/>
            <a:cxnLst/>
            <a:rect l="l" t="t" r="r" b="b"/>
            <a:pathLst>
              <a:path w="78740" h="19050">
                <a:moveTo>
                  <a:pt x="0" y="0"/>
                </a:moveTo>
                <a:lnTo>
                  <a:pt x="78202" y="0"/>
                </a:lnTo>
                <a:lnTo>
                  <a:pt x="78202" y="19039"/>
                </a:lnTo>
                <a:lnTo>
                  <a:pt x="0" y="1903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950859" y="6236715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950859" y="6267178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59" h="17779">
                <a:moveTo>
                  <a:pt x="0" y="17770"/>
                </a:moveTo>
                <a:lnTo>
                  <a:pt x="85831" y="17770"/>
                </a:lnTo>
                <a:lnTo>
                  <a:pt x="85831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061486" y="6169440"/>
            <a:ext cx="113488" cy="1152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201678" y="6261849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21933" y="22863"/>
                </a:moveTo>
                <a:lnTo>
                  <a:pt x="21933" y="0"/>
                </a:lnTo>
                <a:lnTo>
                  <a:pt x="0" y="0"/>
                </a:lnTo>
                <a:lnTo>
                  <a:pt x="0" y="22863"/>
                </a:lnTo>
                <a:lnTo>
                  <a:pt x="21933" y="228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249362" y="6169440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59" h="17779">
                <a:moveTo>
                  <a:pt x="0" y="17770"/>
                </a:moveTo>
                <a:lnTo>
                  <a:pt x="85831" y="17770"/>
                </a:lnTo>
                <a:lnTo>
                  <a:pt x="85831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249362" y="6187211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249362" y="6217675"/>
            <a:ext cx="78740" cy="19050"/>
          </a:xfrm>
          <a:custGeom>
            <a:avLst/>
            <a:gdLst/>
            <a:ahLst/>
            <a:cxnLst/>
            <a:rect l="l" t="t" r="r" b="b"/>
            <a:pathLst>
              <a:path w="78740" h="19050">
                <a:moveTo>
                  <a:pt x="0" y="0"/>
                </a:moveTo>
                <a:lnTo>
                  <a:pt x="78201" y="0"/>
                </a:lnTo>
                <a:lnTo>
                  <a:pt x="78201" y="19039"/>
                </a:lnTo>
                <a:lnTo>
                  <a:pt x="0" y="1903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249362" y="6236715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249362" y="6267178"/>
            <a:ext cx="86995" cy="17780"/>
          </a:xfrm>
          <a:custGeom>
            <a:avLst/>
            <a:gdLst/>
            <a:ahLst/>
            <a:cxnLst/>
            <a:rect l="l" t="t" r="r" b="b"/>
            <a:pathLst>
              <a:path w="86995" h="17779">
                <a:moveTo>
                  <a:pt x="0" y="17770"/>
                </a:moveTo>
                <a:lnTo>
                  <a:pt x="86785" y="17770"/>
                </a:lnTo>
                <a:lnTo>
                  <a:pt x="86785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359988" y="6169440"/>
            <a:ext cx="104906" cy="1152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487782" y="6169440"/>
            <a:ext cx="98230" cy="1171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21969"/>
            <a:ext cx="9144000" cy="193606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57150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251809" y="6167535"/>
            <a:ext cx="99183" cy="11717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378649" y="6167535"/>
            <a:ext cx="114442" cy="1152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515025" y="6166582"/>
            <a:ext cx="410083" cy="11813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946090" y="6167535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59" h="17779">
                <a:moveTo>
                  <a:pt x="0" y="17770"/>
                </a:moveTo>
                <a:lnTo>
                  <a:pt x="85831" y="17770"/>
                </a:lnTo>
                <a:lnTo>
                  <a:pt x="85831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946090" y="6185306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90" h="30479">
                <a:moveTo>
                  <a:pt x="0" y="0"/>
                </a:moveTo>
                <a:lnTo>
                  <a:pt x="20980" y="0"/>
                </a:lnTo>
                <a:lnTo>
                  <a:pt x="20980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946090" y="6215769"/>
            <a:ext cx="78740" cy="19050"/>
          </a:xfrm>
          <a:custGeom>
            <a:avLst/>
            <a:gdLst/>
            <a:ahLst/>
            <a:cxnLst/>
            <a:rect l="l" t="t" r="r" b="b"/>
            <a:pathLst>
              <a:path w="78740" h="19050">
                <a:moveTo>
                  <a:pt x="0" y="0"/>
                </a:moveTo>
                <a:lnTo>
                  <a:pt x="78201" y="0"/>
                </a:lnTo>
                <a:lnTo>
                  <a:pt x="78201" y="19039"/>
                </a:lnTo>
                <a:lnTo>
                  <a:pt x="0" y="19039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946090" y="6234809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90" h="30479">
                <a:moveTo>
                  <a:pt x="0" y="0"/>
                </a:moveTo>
                <a:lnTo>
                  <a:pt x="20980" y="0"/>
                </a:lnTo>
                <a:lnTo>
                  <a:pt x="20980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946090" y="6265273"/>
            <a:ext cx="86995" cy="17780"/>
          </a:xfrm>
          <a:custGeom>
            <a:avLst/>
            <a:gdLst/>
            <a:ahLst/>
            <a:cxnLst/>
            <a:rect l="l" t="t" r="r" b="b"/>
            <a:pathLst>
              <a:path w="86995" h="17779">
                <a:moveTo>
                  <a:pt x="0" y="17770"/>
                </a:moveTo>
                <a:lnTo>
                  <a:pt x="86785" y="17770"/>
                </a:lnTo>
                <a:lnTo>
                  <a:pt x="86785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056717" y="6167535"/>
            <a:ext cx="113489" cy="1152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196908" y="626089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934" y="21911"/>
                </a:moveTo>
                <a:lnTo>
                  <a:pt x="21934" y="0"/>
                </a:lnTo>
                <a:lnTo>
                  <a:pt x="0" y="0"/>
                </a:lnTo>
                <a:lnTo>
                  <a:pt x="0" y="21911"/>
                </a:lnTo>
                <a:lnTo>
                  <a:pt x="21934" y="21911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244594" y="6167535"/>
            <a:ext cx="86360" cy="17780"/>
          </a:xfrm>
          <a:custGeom>
            <a:avLst/>
            <a:gdLst/>
            <a:ahLst/>
            <a:cxnLst/>
            <a:rect l="l" t="t" r="r" b="b"/>
            <a:pathLst>
              <a:path w="86359" h="17779">
                <a:moveTo>
                  <a:pt x="0" y="17770"/>
                </a:moveTo>
                <a:lnTo>
                  <a:pt x="85831" y="17770"/>
                </a:lnTo>
                <a:lnTo>
                  <a:pt x="85831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44594" y="6185306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90" h="30479">
                <a:moveTo>
                  <a:pt x="0" y="0"/>
                </a:moveTo>
                <a:lnTo>
                  <a:pt x="20980" y="0"/>
                </a:lnTo>
                <a:lnTo>
                  <a:pt x="20980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8244594" y="6215769"/>
            <a:ext cx="79375" cy="19050"/>
          </a:xfrm>
          <a:custGeom>
            <a:avLst/>
            <a:gdLst/>
            <a:ahLst/>
            <a:cxnLst/>
            <a:rect l="l" t="t" r="r" b="b"/>
            <a:pathLst>
              <a:path w="79375" h="19050">
                <a:moveTo>
                  <a:pt x="0" y="0"/>
                </a:moveTo>
                <a:lnTo>
                  <a:pt x="79154" y="0"/>
                </a:lnTo>
                <a:lnTo>
                  <a:pt x="79154" y="19039"/>
                </a:lnTo>
                <a:lnTo>
                  <a:pt x="0" y="19039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244594" y="6234809"/>
            <a:ext cx="21590" cy="30480"/>
          </a:xfrm>
          <a:custGeom>
            <a:avLst/>
            <a:gdLst/>
            <a:ahLst/>
            <a:cxnLst/>
            <a:rect l="l" t="t" r="r" b="b"/>
            <a:pathLst>
              <a:path w="21590" h="30479">
                <a:moveTo>
                  <a:pt x="0" y="0"/>
                </a:moveTo>
                <a:lnTo>
                  <a:pt x="20980" y="0"/>
                </a:lnTo>
                <a:lnTo>
                  <a:pt x="20980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8244594" y="6265273"/>
            <a:ext cx="86995" cy="17780"/>
          </a:xfrm>
          <a:custGeom>
            <a:avLst/>
            <a:gdLst/>
            <a:ahLst/>
            <a:cxnLst/>
            <a:rect l="l" t="t" r="r" b="b"/>
            <a:pathLst>
              <a:path w="86995" h="17779">
                <a:moveTo>
                  <a:pt x="0" y="17770"/>
                </a:moveTo>
                <a:lnTo>
                  <a:pt x="86785" y="17770"/>
                </a:lnTo>
                <a:lnTo>
                  <a:pt x="86785" y="0"/>
                </a:lnTo>
                <a:lnTo>
                  <a:pt x="0" y="0"/>
                </a:lnTo>
                <a:lnTo>
                  <a:pt x="0" y="1777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356174" y="6167535"/>
            <a:ext cx="103952" cy="1152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8483013" y="6167535"/>
            <a:ext cx="99183" cy="11717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0031" y="2309682"/>
            <a:ext cx="7123937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_07-closing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6845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4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365"/>
          </a:xfrm>
          <a:custGeom>
            <a:avLst/>
            <a:gdLst/>
            <a:ahLst/>
            <a:cxnLst/>
            <a:rect l="l" t="t" r="r" b="b"/>
            <a:pathLst>
              <a:path w="9144000" h="6857365">
                <a:moveTo>
                  <a:pt x="0" y="0"/>
                </a:moveTo>
                <a:lnTo>
                  <a:pt x="9143996" y="0"/>
                </a:lnTo>
                <a:lnTo>
                  <a:pt x="9143996" y="6857264"/>
                </a:lnTo>
                <a:lnTo>
                  <a:pt x="0" y="6857264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231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8" y="0"/>
                </a:lnTo>
              </a:path>
            </a:pathLst>
          </a:custGeom>
          <a:ln w="38106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19620" y="5739789"/>
            <a:ext cx="775344" cy="7745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13085" y="6019872"/>
            <a:ext cx="7522209" cy="0"/>
          </a:xfrm>
          <a:custGeom>
            <a:avLst/>
            <a:gdLst/>
            <a:ahLst/>
            <a:cxnLst/>
            <a:rect l="l" t="t" r="r" b="b"/>
            <a:pathLst>
              <a:path w="7522209">
                <a:moveTo>
                  <a:pt x="0" y="0"/>
                </a:moveTo>
                <a:lnTo>
                  <a:pt x="7521701" y="0"/>
                </a:lnTo>
              </a:path>
            </a:pathLst>
          </a:custGeom>
          <a:ln w="38106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87472" y="6117044"/>
            <a:ext cx="2628351" cy="3429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959982" y="6262801"/>
            <a:ext cx="98229" cy="1171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086822" y="6262801"/>
            <a:ext cx="113488" cy="1152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222244" y="6260896"/>
            <a:ext cx="410083" cy="1190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654263" y="6262801"/>
            <a:ext cx="85090" cy="17780"/>
          </a:xfrm>
          <a:custGeom>
            <a:avLst/>
            <a:gdLst/>
            <a:ahLst/>
            <a:cxnLst/>
            <a:rect l="l" t="t" r="r" b="b"/>
            <a:pathLst>
              <a:path w="85090" h="17779">
                <a:moveTo>
                  <a:pt x="0" y="0"/>
                </a:moveTo>
                <a:lnTo>
                  <a:pt x="84877" y="0"/>
                </a:lnTo>
                <a:lnTo>
                  <a:pt x="84877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654263" y="6280572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7" y="0"/>
                </a:lnTo>
                <a:lnTo>
                  <a:pt x="20027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654263" y="6311035"/>
            <a:ext cx="78740" cy="17780"/>
          </a:xfrm>
          <a:custGeom>
            <a:avLst/>
            <a:gdLst/>
            <a:ahLst/>
            <a:cxnLst/>
            <a:rect l="l" t="t" r="r" b="b"/>
            <a:pathLst>
              <a:path w="78740" h="17779">
                <a:moveTo>
                  <a:pt x="0" y="0"/>
                </a:moveTo>
                <a:lnTo>
                  <a:pt x="78202" y="0"/>
                </a:lnTo>
                <a:lnTo>
                  <a:pt x="78202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654263" y="6328805"/>
            <a:ext cx="20320" cy="31750"/>
          </a:xfrm>
          <a:custGeom>
            <a:avLst/>
            <a:gdLst/>
            <a:ahLst/>
            <a:cxnLst/>
            <a:rect l="l" t="t" r="r" b="b"/>
            <a:pathLst>
              <a:path w="20320" h="31750">
                <a:moveTo>
                  <a:pt x="0" y="0"/>
                </a:moveTo>
                <a:lnTo>
                  <a:pt x="20027" y="0"/>
                </a:lnTo>
                <a:lnTo>
                  <a:pt x="20027" y="31732"/>
                </a:lnTo>
                <a:lnTo>
                  <a:pt x="0" y="31732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654263" y="636942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764891" y="6262801"/>
            <a:ext cx="113487" cy="1152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904129" y="6355210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21933" y="22863"/>
                </a:moveTo>
                <a:lnTo>
                  <a:pt x="21933" y="0"/>
                </a:lnTo>
                <a:lnTo>
                  <a:pt x="0" y="0"/>
                </a:lnTo>
                <a:lnTo>
                  <a:pt x="0" y="22863"/>
                </a:lnTo>
                <a:lnTo>
                  <a:pt x="21933" y="22863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952767" y="6271686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952767" y="6280572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52767" y="6311035"/>
            <a:ext cx="78740" cy="17780"/>
          </a:xfrm>
          <a:custGeom>
            <a:avLst/>
            <a:gdLst/>
            <a:ahLst/>
            <a:cxnLst/>
            <a:rect l="l" t="t" r="r" b="b"/>
            <a:pathLst>
              <a:path w="78740" h="17779">
                <a:moveTo>
                  <a:pt x="0" y="0"/>
                </a:moveTo>
                <a:lnTo>
                  <a:pt x="78202" y="0"/>
                </a:lnTo>
                <a:lnTo>
                  <a:pt x="78202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952767" y="6328805"/>
            <a:ext cx="20320" cy="31750"/>
          </a:xfrm>
          <a:custGeom>
            <a:avLst/>
            <a:gdLst/>
            <a:ahLst/>
            <a:cxnLst/>
            <a:rect l="l" t="t" r="r" b="b"/>
            <a:pathLst>
              <a:path w="20320" h="31750">
                <a:moveTo>
                  <a:pt x="0" y="0"/>
                </a:moveTo>
                <a:lnTo>
                  <a:pt x="20026" y="0"/>
                </a:lnTo>
                <a:lnTo>
                  <a:pt x="20026" y="31732"/>
                </a:lnTo>
                <a:lnTo>
                  <a:pt x="0" y="31732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952767" y="636942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063393" y="6262801"/>
            <a:ext cx="103952" cy="1152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191186" y="6262801"/>
            <a:ext cx="98230" cy="1171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0802" y="-169159"/>
            <a:ext cx="798239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997" y="1556143"/>
            <a:ext cx="8322005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35342" y="6387222"/>
            <a:ext cx="1207134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November </a:t>
            </a:r>
            <a:r>
              <a:rPr dirty="0"/>
              <a:t>15-16,</a:t>
            </a:r>
            <a:r>
              <a:rPr spc="-70" dirty="0"/>
              <a:t> 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90257" y="6387222"/>
            <a:ext cx="1576704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OPEN </a:t>
            </a:r>
            <a:r>
              <a:rPr dirty="0"/>
              <a:t>- C&amp;HR - INFO -</a:t>
            </a:r>
            <a:r>
              <a:rPr spc="-80" dirty="0"/>
              <a:t> </a:t>
            </a:r>
            <a:r>
              <a:rPr dirty="0"/>
              <a:t>1-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219200" y="2895600"/>
            <a:ext cx="7123937" cy="1367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Proposed </a:t>
            </a:r>
            <a:r>
              <a:rPr spc="-5" dirty="0"/>
              <a:t>New </a:t>
            </a:r>
            <a:r>
              <a:rPr spc="-20" dirty="0"/>
              <a:t>Retirement </a:t>
            </a:r>
            <a:r>
              <a:rPr dirty="0"/>
              <a:t>Plan  </a:t>
            </a:r>
            <a:r>
              <a:rPr spc="-35" dirty="0"/>
              <a:t>for </a:t>
            </a:r>
            <a:r>
              <a:rPr spc="-10" dirty="0"/>
              <a:t>Future</a:t>
            </a:r>
            <a:r>
              <a:rPr spc="20" dirty="0"/>
              <a:t> </a:t>
            </a:r>
            <a:r>
              <a:rPr spc="-10" dirty="0"/>
              <a:t>Employees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3298" y="100586"/>
            <a:ext cx="46202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" dirty="0"/>
              <a:t>AAU </a:t>
            </a:r>
            <a:r>
              <a:rPr sz="4400" dirty="0"/>
              <a:t>Public DC</a:t>
            </a:r>
            <a:r>
              <a:rPr sz="4400" spc="5" dirty="0"/>
              <a:t> </a:t>
            </a:r>
            <a:r>
              <a:rPr sz="4400" dirty="0"/>
              <a:t>Plans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16408" y="1220724"/>
            <a:ext cx="8557260" cy="4373880"/>
          </a:xfrm>
          <a:custGeom>
            <a:avLst/>
            <a:gdLst/>
            <a:ahLst/>
            <a:cxnLst/>
            <a:rect l="l" t="t" r="r" b="b"/>
            <a:pathLst>
              <a:path w="8557260" h="4373880">
                <a:moveTo>
                  <a:pt x="0" y="0"/>
                </a:moveTo>
                <a:lnTo>
                  <a:pt x="8557260" y="0"/>
                </a:lnTo>
                <a:lnTo>
                  <a:pt x="8557260" y="4373880"/>
                </a:lnTo>
                <a:lnTo>
                  <a:pt x="0" y="43738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5255" y="1874520"/>
            <a:ext cx="7728203" cy="2613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5255" y="4355591"/>
            <a:ext cx="1952243" cy="461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9400" y="3764279"/>
            <a:ext cx="1002791" cy="1053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84092" y="1987295"/>
            <a:ext cx="1004315" cy="28300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50320" y="3960876"/>
            <a:ext cx="1004303" cy="856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6524" y="2974848"/>
            <a:ext cx="1004315" cy="18425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73595" y="4157472"/>
            <a:ext cx="1968995" cy="6599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7572" y="4613147"/>
            <a:ext cx="483234" cy="195580"/>
          </a:xfrm>
          <a:custGeom>
            <a:avLst/>
            <a:gdLst/>
            <a:ahLst/>
            <a:cxnLst/>
            <a:rect l="l" t="t" r="r" b="b"/>
            <a:pathLst>
              <a:path w="483235" h="195579">
                <a:moveTo>
                  <a:pt x="0" y="0"/>
                </a:moveTo>
                <a:lnTo>
                  <a:pt x="483108" y="0"/>
                </a:lnTo>
                <a:lnTo>
                  <a:pt x="483108" y="195072"/>
                </a:lnTo>
                <a:lnTo>
                  <a:pt x="0" y="195072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3788" y="4613147"/>
            <a:ext cx="483234" cy="195580"/>
          </a:xfrm>
          <a:custGeom>
            <a:avLst/>
            <a:gdLst/>
            <a:ahLst/>
            <a:cxnLst/>
            <a:rect l="l" t="t" r="r" b="b"/>
            <a:pathLst>
              <a:path w="483235" h="195579">
                <a:moveTo>
                  <a:pt x="0" y="0"/>
                </a:moveTo>
                <a:lnTo>
                  <a:pt x="483107" y="0"/>
                </a:lnTo>
                <a:lnTo>
                  <a:pt x="483107" y="195072"/>
                </a:lnTo>
                <a:lnTo>
                  <a:pt x="0" y="195072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80004" y="4027932"/>
            <a:ext cx="481965" cy="780415"/>
          </a:xfrm>
          <a:custGeom>
            <a:avLst/>
            <a:gdLst/>
            <a:ahLst/>
            <a:cxnLst/>
            <a:rect l="l" t="t" r="r" b="b"/>
            <a:pathLst>
              <a:path w="481964" h="780414">
                <a:moveTo>
                  <a:pt x="0" y="0"/>
                </a:moveTo>
                <a:lnTo>
                  <a:pt x="481583" y="0"/>
                </a:lnTo>
                <a:lnTo>
                  <a:pt x="481583" y="780288"/>
                </a:lnTo>
                <a:lnTo>
                  <a:pt x="0" y="780288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44696" y="2269235"/>
            <a:ext cx="483234" cy="2539365"/>
          </a:xfrm>
          <a:custGeom>
            <a:avLst/>
            <a:gdLst/>
            <a:ahLst/>
            <a:cxnLst/>
            <a:rect l="l" t="t" r="r" b="b"/>
            <a:pathLst>
              <a:path w="483235" h="2539365">
                <a:moveTo>
                  <a:pt x="0" y="0"/>
                </a:moveTo>
                <a:lnTo>
                  <a:pt x="483108" y="0"/>
                </a:lnTo>
                <a:lnTo>
                  <a:pt x="483108" y="2538984"/>
                </a:lnTo>
                <a:lnTo>
                  <a:pt x="0" y="253898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10911" y="4223003"/>
            <a:ext cx="483234" cy="585470"/>
          </a:xfrm>
          <a:custGeom>
            <a:avLst/>
            <a:gdLst/>
            <a:ahLst/>
            <a:cxnLst/>
            <a:rect l="l" t="t" r="r" b="b"/>
            <a:pathLst>
              <a:path w="483235" h="585470">
                <a:moveTo>
                  <a:pt x="0" y="0"/>
                </a:moveTo>
                <a:lnTo>
                  <a:pt x="483108" y="0"/>
                </a:lnTo>
                <a:lnTo>
                  <a:pt x="483108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77128" y="3246120"/>
            <a:ext cx="483234" cy="1562100"/>
          </a:xfrm>
          <a:custGeom>
            <a:avLst/>
            <a:gdLst/>
            <a:ahLst/>
            <a:cxnLst/>
            <a:rect l="l" t="t" r="r" b="b"/>
            <a:pathLst>
              <a:path w="483235" h="1562100">
                <a:moveTo>
                  <a:pt x="0" y="0"/>
                </a:moveTo>
                <a:lnTo>
                  <a:pt x="483108" y="0"/>
                </a:lnTo>
                <a:lnTo>
                  <a:pt x="483108" y="1562100"/>
                </a:lnTo>
                <a:lnTo>
                  <a:pt x="0" y="1562100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43343" y="4613147"/>
            <a:ext cx="483234" cy="195580"/>
          </a:xfrm>
          <a:custGeom>
            <a:avLst/>
            <a:gdLst/>
            <a:ahLst/>
            <a:cxnLst/>
            <a:rect l="l" t="t" r="r" b="b"/>
            <a:pathLst>
              <a:path w="483234" h="195579">
                <a:moveTo>
                  <a:pt x="483107" y="0"/>
                </a:moveTo>
                <a:lnTo>
                  <a:pt x="0" y="0"/>
                </a:lnTo>
                <a:lnTo>
                  <a:pt x="0" y="195072"/>
                </a:lnTo>
                <a:lnTo>
                  <a:pt x="483107" y="195072"/>
                </a:lnTo>
                <a:lnTo>
                  <a:pt x="483107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09559" y="4418076"/>
            <a:ext cx="481965" cy="390525"/>
          </a:xfrm>
          <a:custGeom>
            <a:avLst/>
            <a:gdLst/>
            <a:ahLst/>
            <a:cxnLst/>
            <a:rect l="l" t="t" r="r" b="b"/>
            <a:pathLst>
              <a:path w="481965" h="390525">
                <a:moveTo>
                  <a:pt x="481583" y="0"/>
                </a:moveTo>
                <a:lnTo>
                  <a:pt x="0" y="0"/>
                </a:lnTo>
                <a:lnTo>
                  <a:pt x="0" y="390144"/>
                </a:lnTo>
                <a:lnTo>
                  <a:pt x="481583" y="390144"/>
                </a:lnTo>
                <a:lnTo>
                  <a:pt x="48158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6017" y="4808982"/>
            <a:ext cx="7726680" cy="0"/>
          </a:xfrm>
          <a:custGeom>
            <a:avLst/>
            <a:gdLst/>
            <a:ahLst/>
            <a:cxnLst/>
            <a:rect l="l" t="t" r="r" b="b"/>
            <a:pathLst>
              <a:path w="7726680">
                <a:moveTo>
                  <a:pt x="0" y="0"/>
                </a:moveTo>
                <a:lnTo>
                  <a:pt x="7726680" y="0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6017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2233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8450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03141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69358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35573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01790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68006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32697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5968" y="1652427"/>
            <a:ext cx="421005" cy="32810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  <a:p>
            <a:pPr marL="115570" algn="ctr">
              <a:lnSpc>
                <a:spcPct val="100000"/>
              </a:lnSpc>
              <a:spcBef>
                <a:spcPts val="4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  <a:p>
            <a:pPr marL="115570"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0518" y="493123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96353" y="493123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62188" y="493123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28023" y="493123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93858" y="493123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01857" y="4931237"/>
            <a:ext cx="83185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767921" y="4931237"/>
            <a:ext cx="173799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9494" algn="l"/>
              </a:tabLst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11.00%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	12.00%</a:t>
            </a:r>
            <a:endParaRPr sz="18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11.99%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07882" y="1214342"/>
            <a:ext cx="41205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Employer Contribution</a:t>
            </a:r>
            <a:r>
              <a:rPr sz="22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404040"/>
                </a:solidFill>
                <a:latin typeface="Calibri"/>
                <a:cs typeface="Calibri"/>
              </a:rPr>
              <a:t>Percentages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6408" y="1220724"/>
            <a:ext cx="8557260" cy="4373880"/>
          </a:xfrm>
          <a:custGeom>
            <a:avLst/>
            <a:gdLst/>
            <a:ahLst/>
            <a:cxnLst/>
            <a:rect l="l" t="t" r="r" b="b"/>
            <a:pathLst>
              <a:path w="8557260" h="4373880">
                <a:moveTo>
                  <a:pt x="0" y="0"/>
                </a:moveTo>
                <a:lnTo>
                  <a:pt x="8557260" y="0"/>
                </a:lnTo>
                <a:lnTo>
                  <a:pt x="8557260" y="4373880"/>
                </a:lnTo>
                <a:lnTo>
                  <a:pt x="0" y="437388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278369" y="5612510"/>
            <a:ext cx="6984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Source: University websites, includes 30 schools and 33 plans - See Table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9863" y="100586"/>
            <a:ext cx="42246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Urban 21 DC</a:t>
            </a:r>
            <a:r>
              <a:rPr sz="4400" spc="-75" dirty="0"/>
              <a:t> </a:t>
            </a:r>
            <a:r>
              <a:rPr sz="4400" dirty="0"/>
              <a:t>Plans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91084" y="1143000"/>
            <a:ext cx="8395970" cy="4451985"/>
          </a:xfrm>
          <a:custGeom>
            <a:avLst/>
            <a:gdLst/>
            <a:ahLst/>
            <a:cxnLst/>
            <a:rect l="l" t="t" r="r" b="b"/>
            <a:pathLst>
              <a:path w="8395970" h="4451985">
                <a:moveTo>
                  <a:pt x="0" y="0"/>
                </a:moveTo>
                <a:lnTo>
                  <a:pt x="8395716" y="0"/>
                </a:lnTo>
                <a:lnTo>
                  <a:pt x="8395716" y="4451604"/>
                </a:lnTo>
                <a:lnTo>
                  <a:pt x="0" y="44516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1455" y="1796796"/>
            <a:ext cx="7565135" cy="2682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9919" y="3945635"/>
            <a:ext cx="970787" cy="873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1951" y="3945635"/>
            <a:ext cx="995171" cy="8732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48355" y="3945635"/>
            <a:ext cx="993647" cy="873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93235" y="3608832"/>
            <a:ext cx="995171" cy="12100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39640" y="2731008"/>
            <a:ext cx="993647" cy="2087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6044" y="3945635"/>
            <a:ext cx="993647" cy="873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21779" y="3608832"/>
            <a:ext cx="1933956" cy="12100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17675" y="4207764"/>
            <a:ext cx="472440" cy="601980"/>
          </a:xfrm>
          <a:custGeom>
            <a:avLst/>
            <a:gdLst/>
            <a:ahLst/>
            <a:cxnLst/>
            <a:rect l="l" t="t" r="r" b="b"/>
            <a:pathLst>
              <a:path w="472439" h="601979">
                <a:moveTo>
                  <a:pt x="0" y="0"/>
                </a:moveTo>
                <a:lnTo>
                  <a:pt x="472439" y="0"/>
                </a:lnTo>
                <a:lnTo>
                  <a:pt x="472439" y="601980"/>
                </a:lnTo>
                <a:lnTo>
                  <a:pt x="0" y="601980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2555" y="4207764"/>
            <a:ext cx="474345" cy="601980"/>
          </a:xfrm>
          <a:custGeom>
            <a:avLst/>
            <a:gdLst/>
            <a:ahLst/>
            <a:cxnLst/>
            <a:rect l="l" t="t" r="r" b="b"/>
            <a:pathLst>
              <a:path w="474344" h="601979">
                <a:moveTo>
                  <a:pt x="0" y="0"/>
                </a:moveTo>
                <a:lnTo>
                  <a:pt x="473963" y="0"/>
                </a:lnTo>
                <a:lnTo>
                  <a:pt x="473963" y="601980"/>
                </a:lnTo>
                <a:lnTo>
                  <a:pt x="0" y="601980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60" y="4207764"/>
            <a:ext cx="472440" cy="601980"/>
          </a:xfrm>
          <a:custGeom>
            <a:avLst/>
            <a:gdLst/>
            <a:ahLst/>
            <a:cxnLst/>
            <a:rect l="l" t="t" r="r" b="b"/>
            <a:pathLst>
              <a:path w="472439" h="601979">
                <a:moveTo>
                  <a:pt x="0" y="0"/>
                </a:moveTo>
                <a:lnTo>
                  <a:pt x="472439" y="0"/>
                </a:lnTo>
                <a:lnTo>
                  <a:pt x="472439" y="601980"/>
                </a:lnTo>
                <a:lnTo>
                  <a:pt x="0" y="601980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3840" y="3874008"/>
            <a:ext cx="474345" cy="935990"/>
          </a:xfrm>
          <a:custGeom>
            <a:avLst/>
            <a:gdLst/>
            <a:ahLst/>
            <a:cxnLst/>
            <a:rect l="l" t="t" r="r" b="b"/>
            <a:pathLst>
              <a:path w="474345" h="935989">
                <a:moveTo>
                  <a:pt x="0" y="0"/>
                </a:moveTo>
                <a:lnTo>
                  <a:pt x="473963" y="0"/>
                </a:lnTo>
                <a:lnTo>
                  <a:pt x="473963" y="935736"/>
                </a:lnTo>
                <a:lnTo>
                  <a:pt x="0" y="93573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0244" y="3005327"/>
            <a:ext cx="472440" cy="1804670"/>
          </a:xfrm>
          <a:custGeom>
            <a:avLst/>
            <a:gdLst/>
            <a:ahLst/>
            <a:cxnLst/>
            <a:rect l="l" t="t" r="r" b="b"/>
            <a:pathLst>
              <a:path w="472439" h="1804670">
                <a:moveTo>
                  <a:pt x="0" y="0"/>
                </a:moveTo>
                <a:lnTo>
                  <a:pt x="472439" y="0"/>
                </a:lnTo>
                <a:lnTo>
                  <a:pt x="472439" y="1804416"/>
                </a:lnTo>
                <a:lnTo>
                  <a:pt x="0" y="1804416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46647" y="4207764"/>
            <a:ext cx="472440" cy="601980"/>
          </a:xfrm>
          <a:custGeom>
            <a:avLst/>
            <a:gdLst/>
            <a:ahLst/>
            <a:cxnLst/>
            <a:rect l="l" t="t" r="r" b="b"/>
            <a:pathLst>
              <a:path w="472439" h="601979">
                <a:moveTo>
                  <a:pt x="0" y="0"/>
                </a:moveTo>
                <a:lnTo>
                  <a:pt x="472439" y="0"/>
                </a:lnTo>
                <a:lnTo>
                  <a:pt x="472439" y="601980"/>
                </a:lnTo>
                <a:lnTo>
                  <a:pt x="0" y="601980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91528" y="3874008"/>
            <a:ext cx="474345" cy="935990"/>
          </a:xfrm>
          <a:custGeom>
            <a:avLst/>
            <a:gdLst/>
            <a:ahLst/>
            <a:cxnLst/>
            <a:rect l="l" t="t" r="r" b="b"/>
            <a:pathLst>
              <a:path w="474345" h="935989">
                <a:moveTo>
                  <a:pt x="473964" y="0"/>
                </a:moveTo>
                <a:lnTo>
                  <a:pt x="0" y="0"/>
                </a:lnTo>
                <a:lnTo>
                  <a:pt x="0" y="935736"/>
                </a:lnTo>
                <a:lnTo>
                  <a:pt x="473964" y="935736"/>
                </a:lnTo>
                <a:lnTo>
                  <a:pt x="47396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37931" y="4207764"/>
            <a:ext cx="472440" cy="601980"/>
          </a:xfrm>
          <a:custGeom>
            <a:avLst/>
            <a:gdLst/>
            <a:ahLst/>
            <a:cxnLst/>
            <a:rect l="l" t="t" r="r" b="b"/>
            <a:pathLst>
              <a:path w="472440" h="601979">
                <a:moveTo>
                  <a:pt x="472440" y="0"/>
                </a:moveTo>
                <a:lnTo>
                  <a:pt x="0" y="0"/>
                </a:lnTo>
                <a:lnTo>
                  <a:pt x="0" y="601980"/>
                </a:lnTo>
                <a:lnTo>
                  <a:pt x="472440" y="601980"/>
                </a:lnTo>
                <a:lnTo>
                  <a:pt x="47244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0694" y="4808982"/>
            <a:ext cx="7566659" cy="0"/>
          </a:xfrm>
          <a:custGeom>
            <a:avLst/>
            <a:gdLst/>
            <a:ahLst/>
            <a:cxnLst/>
            <a:rect l="l" t="t" r="r" b="b"/>
            <a:pathLst>
              <a:path w="7566659">
                <a:moveTo>
                  <a:pt x="0" y="0"/>
                </a:moveTo>
                <a:lnTo>
                  <a:pt x="7566659" y="0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0694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27098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71977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18382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63261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09665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56069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00950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547354" y="48089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0782" y="1566039"/>
            <a:ext cx="421005" cy="336804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  <a:p>
            <a:pPr marL="115570" algn="ctr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  <a:p>
            <a:pPr marL="115570" algn="ctr">
              <a:lnSpc>
                <a:spcPct val="100000"/>
              </a:lnSpc>
              <a:spcBef>
                <a:spcPts val="47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96189" y="4930574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41907" y="4930574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87625" y="4930574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33343" y="4930574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79061" y="4930574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66715" y="4930574"/>
            <a:ext cx="83185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12662" y="4930574"/>
            <a:ext cx="83185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11.00%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11.99%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19417" y="4930574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12.00%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03015" y="1137695"/>
            <a:ext cx="41205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Employer Contribution</a:t>
            </a:r>
            <a:r>
              <a:rPr sz="22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404040"/>
                </a:solidFill>
                <a:latin typeface="Calibri"/>
                <a:cs typeface="Calibri"/>
              </a:rPr>
              <a:t>Percentages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1084" y="1143000"/>
            <a:ext cx="8395970" cy="4451985"/>
          </a:xfrm>
          <a:custGeom>
            <a:avLst/>
            <a:gdLst/>
            <a:ahLst/>
            <a:cxnLst/>
            <a:rect l="l" t="t" r="r" b="b"/>
            <a:pathLst>
              <a:path w="8395970" h="4451985">
                <a:moveTo>
                  <a:pt x="0" y="0"/>
                </a:moveTo>
                <a:lnTo>
                  <a:pt x="8395716" y="0"/>
                </a:lnTo>
                <a:lnTo>
                  <a:pt x="8395716" y="4451604"/>
                </a:lnTo>
                <a:lnTo>
                  <a:pt x="0" y="445160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278369" y="5674411"/>
            <a:ext cx="69761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Source: University websites, includes 17 schools and 22 plans - See Table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982" y="100586"/>
            <a:ext cx="58623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MO S&amp;T </a:t>
            </a:r>
            <a:r>
              <a:rPr sz="4400" spc="-15" dirty="0"/>
              <a:t>Custom </a:t>
            </a:r>
            <a:r>
              <a:rPr sz="4400" dirty="0"/>
              <a:t>DC</a:t>
            </a:r>
            <a:r>
              <a:rPr sz="4400" spc="-65" dirty="0"/>
              <a:t> </a:t>
            </a:r>
            <a:r>
              <a:rPr sz="4400" dirty="0"/>
              <a:t>Plans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964692" y="4617732"/>
            <a:ext cx="7581900" cy="0"/>
          </a:xfrm>
          <a:custGeom>
            <a:avLst/>
            <a:gdLst/>
            <a:ahLst/>
            <a:cxnLst/>
            <a:rect l="l" t="t" r="r" b="b"/>
            <a:pathLst>
              <a:path w="7581900">
                <a:moveTo>
                  <a:pt x="0" y="0"/>
                </a:moveTo>
                <a:lnTo>
                  <a:pt x="7581900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77556" y="4105377"/>
            <a:ext cx="669290" cy="0"/>
          </a:xfrm>
          <a:custGeom>
            <a:avLst/>
            <a:gdLst/>
            <a:ahLst/>
            <a:cxnLst/>
            <a:rect l="l" t="t" r="r" b="b"/>
            <a:pathLst>
              <a:path w="669290">
                <a:moveTo>
                  <a:pt x="0" y="0"/>
                </a:moveTo>
                <a:lnTo>
                  <a:pt x="669036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2300" y="4105377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5508" y="4105377"/>
            <a:ext cx="2245360" cy="0"/>
          </a:xfrm>
          <a:custGeom>
            <a:avLst/>
            <a:gdLst/>
            <a:ahLst/>
            <a:cxnLst/>
            <a:rect l="l" t="t" r="r" b="b"/>
            <a:pathLst>
              <a:path w="2245359">
                <a:moveTo>
                  <a:pt x="0" y="0"/>
                </a:moveTo>
                <a:lnTo>
                  <a:pt x="2244851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85844" y="41053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2111" y="4105377"/>
            <a:ext cx="620395" cy="0"/>
          </a:xfrm>
          <a:custGeom>
            <a:avLst/>
            <a:gdLst/>
            <a:ahLst/>
            <a:cxnLst/>
            <a:rect l="l" t="t" r="r" b="b"/>
            <a:pathLst>
              <a:path w="620395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20923" y="4105377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57527" y="4105377"/>
            <a:ext cx="981710" cy="0"/>
          </a:xfrm>
          <a:custGeom>
            <a:avLst/>
            <a:gdLst/>
            <a:ahLst/>
            <a:cxnLst/>
            <a:rect l="l" t="t" r="r" b="b"/>
            <a:pathLst>
              <a:path w="981710">
                <a:moveTo>
                  <a:pt x="0" y="0"/>
                </a:moveTo>
                <a:lnTo>
                  <a:pt x="981456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4692" y="4105377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371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77556" y="3593022"/>
            <a:ext cx="669290" cy="0"/>
          </a:xfrm>
          <a:custGeom>
            <a:avLst/>
            <a:gdLst/>
            <a:ahLst/>
            <a:cxnLst/>
            <a:rect l="l" t="t" r="r" b="b"/>
            <a:pathLst>
              <a:path w="669290">
                <a:moveTo>
                  <a:pt x="0" y="0"/>
                </a:moveTo>
                <a:lnTo>
                  <a:pt x="669036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45508" y="3593022"/>
            <a:ext cx="3148965" cy="0"/>
          </a:xfrm>
          <a:custGeom>
            <a:avLst/>
            <a:gdLst/>
            <a:ahLst/>
            <a:cxnLst/>
            <a:rect l="l" t="t" r="r" b="b"/>
            <a:pathLst>
              <a:path w="3148965">
                <a:moveTo>
                  <a:pt x="0" y="0"/>
                </a:moveTo>
                <a:lnTo>
                  <a:pt x="3148584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85844" y="35930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2111" y="3593022"/>
            <a:ext cx="620395" cy="0"/>
          </a:xfrm>
          <a:custGeom>
            <a:avLst/>
            <a:gdLst/>
            <a:ahLst/>
            <a:cxnLst/>
            <a:rect l="l" t="t" r="r" b="b"/>
            <a:pathLst>
              <a:path w="620395">
                <a:moveTo>
                  <a:pt x="0" y="0"/>
                </a:moveTo>
                <a:lnTo>
                  <a:pt x="620267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20923" y="3593022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57527" y="3593022"/>
            <a:ext cx="981710" cy="0"/>
          </a:xfrm>
          <a:custGeom>
            <a:avLst/>
            <a:gdLst/>
            <a:ahLst/>
            <a:cxnLst/>
            <a:rect l="l" t="t" r="r" b="b"/>
            <a:pathLst>
              <a:path w="981710">
                <a:moveTo>
                  <a:pt x="0" y="0"/>
                </a:moveTo>
                <a:lnTo>
                  <a:pt x="981456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692" y="3593022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371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5508" y="3080667"/>
            <a:ext cx="4101465" cy="0"/>
          </a:xfrm>
          <a:custGeom>
            <a:avLst/>
            <a:gdLst/>
            <a:ahLst/>
            <a:cxnLst/>
            <a:rect l="l" t="t" r="r" b="b"/>
            <a:pathLst>
              <a:path w="4101465">
                <a:moveTo>
                  <a:pt x="0" y="0"/>
                </a:moveTo>
                <a:lnTo>
                  <a:pt x="4101084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2111" y="3080667"/>
            <a:ext cx="980440" cy="0"/>
          </a:xfrm>
          <a:custGeom>
            <a:avLst/>
            <a:gdLst/>
            <a:ahLst/>
            <a:cxnLst/>
            <a:rect l="l" t="t" r="r" b="b"/>
            <a:pathLst>
              <a:path w="980439">
                <a:moveTo>
                  <a:pt x="0" y="0"/>
                </a:moveTo>
                <a:lnTo>
                  <a:pt x="979932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692" y="3080667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955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45508" y="2568312"/>
            <a:ext cx="4101465" cy="0"/>
          </a:xfrm>
          <a:custGeom>
            <a:avLst/>
            <a:gdLst/>
            <a:ahLst/>
            <a:cxnLst/>
            <a:rect l="l" t="t" r="r" b="b"/>
            <a:pathLst>
              <a:path w="4101465">
                <a:moveTo>
                  <a:pt x="0" y="0"/>
                </a:moveTo>
                <a:lnTo>
                  <a:pt x="4101084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82111" y="2568312"/>
            <a:ext cx="980440" cy="0"/>
          </a:xfrm>
          <a:custGeom>
            <a:avLst/>
            <a:gdLst/>
            <a:ahLst/>
            <a:cxnLst/>
            <a:rect l="l" t="t" r="r" b="b"/>
            <a:pathLst>
              <a:path w="980439">
                <a:moveTo>
                  <a:pt x="0" y="0"/>
                </a:moveTo>
                <a:lnTo>
                  <a:pt x="979932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692" y="2568312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955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4692" y="2055957"/>
            <a:ext cx="7581900" cy="0"/>
          </a:xfrm>
          <a:custGeom>
            <a:avLst/>
            <a:gdLst/>
            <a:ahLst/>
            <a:cxnLst/>
            <a:rect l="l" t="t" r="r" b="b"/>
            <a:pathLst>
              <a:path w="7581900">
                <a:moveTo>
                  <a:pt x="0" y="0"/>
                </a:moveTo>
                <a:lnTo>
                  <a:pt x="7581900" y="0"/>
                </a:lnTo>
              </a:path>
            </a:pathLst>
          </a:custGeom>
          <a:ln w="917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38983" y="3076955"/>
            <a:ext cx="281940" cy="1275715"/>
          </a:xfrm>
          <a:custGeom>
            <a:avLst/>
            <a:gdLst/>
            <a:ahLst/>
            <a:cxnLst/>
            <a:rect l="l" t="t" r="r" b="b"/>
            <a:pathLst>
              <a:path w="281939" h="1275714">
                <a:moveTo>
                  <a:pt x="0" y="0"/>
                </a:moveTo>
                <a:lnTo>
                  <a:pt x="281939" y="0"/>
                </a:lnTo>
                <a:lnTo>
                  <a:pt x="281939" y="1275588"/>
                </a:lnTo>
                <a:lnTo>
                  <a:pt x="0" y="1275588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74063" y="3076955"/>
            <a:ext cx="283845" cy="1275715"/>
          </a:xfrm>
          <a:custGeom>
            <a:avLst/>
            <a:gdLst/>
            <a:ahLst/>
            <a:cxnLst/>
            <a:rect l="l" t="t" r="r" b="b"/>
            <a:pathLst>
              <a:path w="283844" h="1275714">
                <a:moveTo>
                  <a:pt x="283463" y="0"/>
                </a:moveTo>
                <a:lnTo>
                  <a:pt x="0" y="0"/>
                </a:lnTo>
                <a:lnTo>
                  <a:pt x="0" y="1275588"/>
                </a:lnTo>
                <a:lnTo>
                  <a:pt x="283463" y="1275588"/>
                </a:lnTo>
                <a:lnTo>
                  <a:pt x="28346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2379" y="3076955"/>
            <a:ext cx="283845" cy="1275715"/>
          </a:xfrm>
          <a:custGeom>
            <a:avLst/>
            <a:gdLst/>
            <a:ahLst/>
            <a:cxnLst/>
            <a:rect l="l" t="t" r="r" b="b"/>
            <a:pathLst>
              <a:path w="283845" h="1275714">
                <a:moveTo>
                  <a:pt x="283463" y="0"/>
                </a:moveTo>
                <a:lnTo>
                  <a:pt x="0" y="0"/>
                </a:lnTo>
                <a:lnTo>
                  <a:pt x="0" y="1275588"/>
                </a:lnTo>
                <a:lnTo>
                  <a:pt x="283463" y="1275588"/>
                </a:lnTo>
                <a:lnTo>
                  <a:pt x="28346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94092" y="3076955"/>
            <a:ext cx="283845" cy="1275715"/>
          </a:xfrm>
          <a:custGeom>
            <a:avLst/>
            <a:gdLst/>
            <a:ahLst/>
            <a:cxnLst/>
            <a:rect l="l" t="t" r="r" b="b"/>
            <a:pathLst>
              <a:path w="283845" h="1275714">
                <a:moveTo>
                  <a:pt x="283464" y="0"/>
                </a:moveTo>
                <a:lnTo>
                  <a:pt x="0" y="0"/>
                </a:lnTo>
                <a:lnTo>
                  <a:pt x="0" y="1275588"/>
                </a:lnTo>
                <a:lnTo>
                  <a:pt x="283464" y="1275588"/>
                </a:lnTo>
                <a:lnTo>
                  <a:pt x="28346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98648" y="2157983"/>
            <a:ext cx="283845" cy="2194560"/>
          </a:xfrm>
          <a:custGeom>
            <a:avLst/>
            <a:gdLst/>
            <a:ahLst/>
            <a:cxnLst/>
            <a:rect l="l" t="t" r="r" b="b"/>
            <a:pathLst>
              <a:path w="283844" h="2194560">
                <a:moveTo>
                  <a:pt x="283463" y="0"/>
                </a:moveTo>
                <a:lnTo>
                  <a:pt x="0" y="0"/>
                </a:lnTo>
                <a:lnTo>
                  <a:pt x="0" y="2194560"/>
                </a:lnTo>
                <a:lnTo>
                  <a:pt x="283463" y="2194560"/>
                </a:lnTo>
                <a:lnTo>
                  <a:pt x="283463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044" y="2157983"/>
            <a:ext cx="283845" cy="2194560"/>
          </a:xfrm>
          <a:custGeom>
            <a:avLst/>
            <a:gdLst/>
            <a:ahLst/>
            <a:cxnLst/>
            <a:rect l="l" t="t" r="r" b="b"/>
            <a:pathLst>
              <a:path w="283845" h="2194560">
                <a:moveTo>
                  <a:pt x="283463" y="0"/>
                </a:moveTo>
                <a:lnTo>
                  <a:pt x="0" y="0"/>
                </a:lnTo>
                <a:lnTo>
                  <a:pt x="0" y="2194560"/>
                </a:lnTo>
                <a:lnTo>
                  <a:pt x="283463" y="2194560"/>
                </a:lnTo>
                <a:lnTo>
                  <a:pt x="283463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90359" y="3637788"/>
            <a:ext cx="281940" cy="715010"/>
          </a:xfrm>
          <a:custGeom>
            <a:avLst/>
            <a:gdLst/>
            <a:ahLst/>
            <a:cxnLst/>
            <a:rect l="l" t="t" r="r" b="b"/>
            <a:pathLst>
              <a:path w="281940" h="715010">
                <a:moveTo>
                  <a:pt x="281940" y="0"/>
                </a:moveTo>
                <a:lnTo>
                  <a:pt x="0" y="0"/>
                </a:lnTo>
                <a:lnTo>
                  <a:pt x="0" y="714756"/>
                </a:lnTo>
                <a:lnTo>
                  <a:pt x="281940" y="714756"/>
                </a:lnTo>
                <a:lnTo>
                  <a:pt x="281940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4691" y="4352544"/>
            <a:ext cx="7581900" cy="0"/>
          </a:xfrm>
          <a:custGeom>
            <a:avLst/>
            <a:gdLst/>
            <a:ahLst/>
            <a:cxnLst/>
            <a:rect l="l" t="t" r="r" b="b"/>
            <a:pathLst>
              <a:path w="7581900">
                <a:moveTo>
                  <a:pt x="0" y="0"/>
                </a:moveTo>
                <a:lnTo>
                  <a:pt x="758190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4131" y="1879328"/>
            <a:ext cx="421005" cy="2342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45%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35%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15570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38186" y="4474166"/>
            <a:ext cx="716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7.00%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90993" y="4777061"/>
            <a:ext cx="59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7.99%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01887" y="4474166"/>
            <a:ext cx="716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8.00%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62694" y="4753287"/>
            <a:ext cx="59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8.99%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5587" y="4474166"/>
            <a:ext cx="716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9.00%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71453" y="4474166"/>
            <a:ext cx="832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10.00%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35153" y="4474166"/>
            <a:ext cx="832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11.00%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95961" y="4753287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11.99%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59891" y="4474166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12.00%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19634" y="1467358"/>
            <a:ext cx="4121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Employer Contribution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Percentages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22776" y="5213603"/>
            <a:ext cx="83820" cy="82550"/>
          </a:xfrm>
          <a:custGeom>
            <a:avLst/>
            <a:gdLst/>
            <a:ahLst/>
            <a:cxnLst/>
            <a:rect l="l" t="t" r="r" b="b"/>
            <a:pathLst>
              <a:path w="83820" h="82550">
                <a:moveTo>
                  <a:pt x="0" y="0"/>
                </a:moveTo>
                <a:lnTo>
                  <a:pt x="83820" y="0"/>
                </a:lnTo>
                <a:lnTo>
                  <a:pt x="83820" y="82296"/>
                </a:ln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826395" y="4594631"/>
            <a:ext cx="602615" cy="74739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800" dirty="0">
                <a:latin typeface="Calibri"/>
                <a:cs typeface="Calibri"/>
              </a:rPr>
              <a:t>9.99%</a:t>
            </a:r>
            <a:endParaRPr sz="1800">
              <a:latin typeface="Calibri"/>
              <a:cs typeface="Calibri"/>
            </a:endParaRPr>
          </a:p>
          <a:p>
            <a:pPr marL="217170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ub</a:t>
            </a:r>
            <a:r>
              <a:rPr sz="1200" dirty="0">
                <a:latin typeface="Calibri"/>
                <a:cs typeface="Calibri"/>
              </a:rPr>
              <a:t>lic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38471" y="5213603"/>
            <a:ext cx="83820" cy="82550"/>
          </a:xfrm>
          <a:custGeom>
            <a:avLst/>
            <a:gdLst/>
            <a:ahLst/>
            <a:cxnLst/>
            <a:rect l="l" t="t" r="r" b="b"/>
            <a:pathLst>
              <a:path w="83820" h="82550">
                <a:moveTo>
                  <a:pt x="0" y="0"/>
                </a:moveTo>
                <a:lnTo>
                  <a:pt x="83820" y="0"/>
                </a:lnTo>
                <a:lnTo>
                  <a:pt x="83820" y="82296"/>
                </a:lnTo>
                <a:lnTo>
                  <a:pt x="0" y="82296"/>
                </a:lnTo>
                <a:lnTo>
                  <a:pt x="0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46555" y="4594631"/>
            <a:ext cx="1096645" cy="74739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350"/>
              </a:spcBef>
            </a:pPr>
            <a:r>
              <a:rPr sz="1800" dirty="0">
                <a:latin typeface="Calibri"/>
                <a:cs typeface="Calibri"/>
              </a:rPr>
              <a:t>10.99%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Calibri"/>
                <a:cs typeface="Calibri"/>
              </a:rPr>
              <a:t>Private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78365" y="5635213"/>
            <a:ext cx="69729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Source: University websites, includes 10 schools and 11 plans - See Table 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879" y="2176984"/>
            <a:ext cx="5299075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 indent="972185">
              <a:lnSpc>
                <a:spcPts val="5180"/>
              </a:lnSpc>
              <a:spcBef>
                <a:spcPts val="755"/>
              </a:spcBef>
            </a:pPr>
            <a:r>
              <a:rPr sz="4800" spc="-5" dirty="0">
                <a:solidFill>
                  <a:srgbClr val="888888"/>
                </a:solidFill>
              </a:rPr>
              <a:t>PLAN </a:t>
            </a:r>
            <a:r>
              <a:rPr sz="4800" spc="-15" dirty="0">
                <a:solidFill>
                  <a:srgbClr val="888888"/>
                </a:solidFill>
              </a:rPr>
              <a:t>DESIGN  </a:t>
            </a:r>
            <a:r>
              <a:rPr sz="4800" spc="-5" dirty="0">
                <a:solidFill>
                  <a:srgbClr val="888888"/>
                </a:solidFill>
              </a:rPr>
              <a:t>R</a:t>
            </a:r>
            <a:r>
              <a:rPr sz="4800" spc="-65" dirty="0">
                <a:solidFill>
                  <a:srgbClr val="888888"/>
                </a:solidFill>
              </a:rPr>
              <a:t>E</a:t>
            </a:r>
            <a:r>
              <a:rPr sz="4800" spc="-40" dirty="0">
                <a:solidFill>
                  <a:srgbClr val="888888"/>
                </a:solidFill>
              </a:rPr>
              <a:t>C</a:t>
            </a:r>
            <a:r>
              <a:rPr sz="4800" spc="-5" dirty="0">
                <a:solidFill>
                  <a:srgbClr val="888888"/>
                </a:solidFill>
              </a:rPr>
              <a:t>OMMEN</a:t>
            </a:r>
            <a:r>
              <a:rPr sz="4800" spc="-75" dirty="0">
                <a:solidFill>
                  <a:srgbClr val="888888"/>
                </a:solidFill>
              </a:rPr>
              <a:t>D</a:t>
            </a:r>
            <a:r>
              <a:rPr sz="4800" spc="-380" dirty="0">
                <a:solidFill>
                  <a:srgbClr val="888888"/>
                </a:solidFill>
              </a:rPr>
              <a:t>A</a:t>
            </a:r>
            <a:r>
              <a:rPr sz="4800" spc="-5" dirty="0">
                <a:solidFill>
                  <a:srgbClr val="888888"/>
                </a:solidFill>
              </a:rPr>
              <a:t>TIO</a:t>
            </a:r>
            <a:r>
              <a:rPr sz="4800" spc="-10" dirty="0">
                <a:solidFill>
                  <a:srgbClr val="888888"/>
                </a:solidFill>
              </a:rPr>
              <a:t>N</a:t>
            </a:r>
            <a:r>
              <a:rPr sz="4800" dirty="0">
                <a:solidFill>
                  <a:srgbClr val="888888"/>
                </a:solidFill>
              </a:rPr>
              <a:t>S</a:t>
            </a:r>
            <a:endParaRPr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5238" y="100586"/>
            <a:ext cx="40551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Recommendation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838" y="1524432"/>
            <a:ext cx="7825105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5" dirty="0">
                <a:latin typeface="Calibri"/>
                <a:cs typeface="Calibri"/>
              </a:rPr>
              <a:t>TRAC’s recommendation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is:</a:t>
            </a:r>
            <a:endParaRPr sz="2800">
              <a:latin typeface="Calibri"/>
              <a:cs typeface="Calibri"/>
            </a:endParaRPr>
          </a:p>
          <a:p>
            <a:pPr marL="527685" marR="130810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introduce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new defined </a:t>
            </a:r>
            <a:r>
              <a:rPr sz="2800" spc="-15" dirty="0">
                <a:latin typeface="Calibri"/>
                <a:cs typeface="Calibri"/>
              </a:rPr>
              <a:t>contribution </a:t>
            </a:r>
            <a:r>
              <a:rPr sz="2800" spc="-10" dirty="0">
                <a:latin typeface="Calibri"/>
                <a:cs typeface="Calibri"/>
              </a:rPr>
              <a:t>plan to  </a:t>
            </a:r>
            <a:r>
              <a:rPr sz="2800" spc="-5" dirty="0">
                <a:latin typeface="Calibri"/>
                <a:cs typeface="Calibri"/>
              </a:rPr>
              <a:t>employees </a:t>
            </a:r>
            <a:r>
              <a:rPr sz="2800" spc="-10" dirty="0">
                <a:latin typeface="Calibri"/>
                <a:cs typeface="Calibri"/>
              </a:rPr>
              <a:t>hired </a:t>
            </a:r>
            <a:r>
              <a:rPr sz="2800" spc="-5" dirty="0">
                <a:latin typeface="Calibri"/>
                <a:cs typeface="Calibri"/>
              </a:rPr>
              <a:t>on or after </a:t>
            </a:r>
            <a:r>
              <a:rPr sz="2800" spc="-10" dirty="0">
                <a:latin typeface="Calibri"/>
                <a:cs typeface="Calibri"/>
              </a:rPr>
              <a:t>October </a:t>
            </a:r>
            <a:r>
              <a:rPr sz="2800" spc="-5" dirty="0">
                <a:latin typeface="Calibri"/>
                <a:cs typeface="Calibri"/>
              </a:rPr>
              <a:t>1, 2019,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libri"/>
                <a:cs typeface="Calibri"/>
              </a:rPr>
              <a:t>Close the </a:t>
            </a:r>
            <a:r>
              <a:rPr sz="2800" spc="-15" dirty="0">
                <a:latin typeface="Calibri"/>
                <a:cs typeface="Calibri"/>
              </a:rPr>
              <a:t>defined benefit </a:t>
            </a:r>
            <a:r>
              <a:rPr sz="2800" spc="-10" dirty="0">
                <a:latin typeface="Calibri"/>
                <a:cs typeface="Calibri"/>
              </a:rPr>
              <a:t>plan for individuals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hired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on or after </a:t>
            </a:r>
            <a:r>
              <a:rPr sz="2800" spc="-10" dirty="0">
                <a:latin typeface="Calibri"/>
                <a:cs typeface="Calibri"/>
              </a:rPr>
              <a:t>October </a:t>
            </a:r>
            <a:r>
              <a:rPr sz="2800" spc="-5" dirty="0">
                <a:latin typeface="Calibri"/>
                <a:cs typeface="Calibri"/>
              </a:rPr>
              <a:t>1,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2019.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4463" y="186201"/>
            <a:ext cx="6816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Plan Design</a:t>
            </a:r>
            <a:r>
              <a:rPr sz="4400" spc="-65" dirty="0"/>
              <a:t> </a:t>
            </a:r>
            <a:r>
              <a:rPr sz="4400" spc="-10" dirty="0"/>
              <a:t>Recommendation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540763" y="1200911"/>
            <a:ext cx="6073140" cy="4738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48025" marR="5080" indent="-323596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Presentation to </a:t>
            </a:r>
            <a:r>
              <a:rPr spc="-35" dirty="0"/>
              <a:t>System </a:t>
            </a:r>
            <a:r>
              <a:rPr spc="-25" dirty="0"/>
              <a:t>Representative  </a:t>
            </a:r>
            <a:r>
              <a:rPr spc="-20" dirty="0"/>
              <a:t>Groups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874" y="1556137"/>
            <a:ext cx="6607809" cy="25857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4-Campus </a:t>
            </a:r>
            <a:r>
              <a:rPr sz="2000" spc="-15" dirty="0">
                <a:latin typeface="Calibri"/>
                <a:cs typeface="Calibri"/>
              </a:rPr>
              <a:t>Retiree </a:t>
            </a:r>
            <a:r>
              <a:rPr sz="2000" spc="-5" dirty="0">
                <a:latin typeface="Calibri"/>
                <a:cs typeface="Calibri"/>
              </a:rPr>
              <a:t>Association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9/27/18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HR Council (HRC)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10/1/18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99085" algn="l"/>
              </a:tabLst>
            </a:pPr>
            <a:r>
              <a:rPr sz="2000" dirty="0">
                <a:latin typeface="Arial"/>
                <a:cs typeface="Arial"/>
              </a:rPr>
              <a:t>–	</a:t>
            </a:r>
            <a:r>
              <a:rPr sz="2000" spc="-10" dirty="0">
                <a:latin typeface="Calibri"/>
                <a:cs typeface="Calibri"/>
              </a:rPr>
              <a:t>General Officers </a:t>
            </a:r>
            <a:r>
              <a:rPr sz="2000" dirty="0">
                <a:latin typeface="Calibri"/>
                <a:cs typeface="Calibri"/>
              </a:rPr>
              <a:t>(GO) – 10/4/18;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11/1/18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Intercampus Faculty </a:t>
            </a:r>
            <a:r>
              <a:rPr sz="2000" spc="-5" dirty="0">
                <a:latin typeface="Calibri"/>
                <a:cs typeface="Calibri"/>
              </a:rPr>
              <a:t>Council (IFC) </a:t>
            </a:r>
            <a:r>
              <a:rPr sz="2000" dirty="0">
                <a:latin typeface="Calibri"/>
                <a:cs typeface="Calibri"/>
              </a:rPr>
              <a:t>– 10/9/18;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11/2/18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University </a:t>
            </a:r>
            <a:r>
              <a:rPr sz="2000" spc="-5" dirty="0">
                <a:latin typeface="Calibri"/>
                <a:cs typeface="Calibri"/>
              </a:rPr>
              <a:t>of Missouri Academic </a:t>
            </a:r>
            <a:r>
              <a:rPr sz="2000" spc="-10" dirty="0">
                <a:latin typeface="Calibri"/>
                <a:cs typeface="Calibri"/>
              </a:rPr>
              <a:t>Officers </a:t>
            </a:r>
            <a:r>
              <a:rPr sz="2000" spc="-5" dirty="0">
                <a:latin typeface="Calibri"/>
                <a:cs typeface="Calibri"/>
              </a:rPr>
              <a:t>(UMAO)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10/11/18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Administrative </a:t>
            </a:r>
            <a:r>
              <a:rPr sz="2000" spc="-5" dirty="0">
                <a:latin typeface="Calibri"/>
                <a:cs typeface="Calibri"/>
              </a:rPr>
              <a:t>Management Council </a:t>
            </a:r>
            <a:r>
              <a:rPr sz="2000" dirty="0">
                <a:latin typeface="Calibri"/>
                <a:cs typeface="Calibri"/>
              </a:rPr>
              <a:t>(AMC) –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10/17/18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Intercampus </a:t>
            </a:r>
            <a:r>
              <a:rPr sz="2000" spc="-15" dirty="0">
                <a:latin typeface="Calibri"/>
                <a:cs typeface="Calibri"/>
              </a:rPr>
              <a:t>Staff </a:t>
            </a:r>
            <a:r>
              <a:rPr sz="2000" spc="-5" dirty="0">
                <a:latin typeface="Calibri"/>
                <a:cs typeface="Calibri"/>
              </a:rPr>
              <a:t>Advisory Council (ISAC)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10/19/18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6002" y="100586"/>
            <a:ext cx="50298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Timeline &amp; </a:t>
            </a:r>
            <a:r>
              <a:rPr sz="4400" spc="-15" dirty="0"/>
              <a:t>Next</a:t>
            </a:r>
            <a:r>
              <a:rPr sz="4400" spc="-85" dirty="0"/>
              <a:t> </a:t>
            </a:r>
            <a:r>
              <a:rPr sz="4400" spc="-15" dirty="0"/>
              <a:t>Steps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10997" y="1556143"/>
            <a:ext cx="6895465" cy="221996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5" dirty="0">
                <a:latin typeface="Calibri"/>
                <a:cs typeface="Calibri"/>
              </a:rPr>
              <a:t>TRAC </a:t>
            </a:r>
            <a:r>
              <a:rPr sz="2000" spc="-10" dirty="0">
                <a:latin typeface="Calibri"/>
                <a:cs typeface="Calibri"/>
              </a:rPr>
              <a:t>Project </a:t>
            </a:r>
            <a:r>
              <a:rPr sz="2000" spc="-25" dirty="0">
                <a:latin typeface="Calibri"/>
                <a:cs typeface="Calibri"/>
              </a:rPr>
              <a:t>Work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5" dirty="0">
                <a:latin typeface="Calibri"/>
                <a:cs typeface="Calibri"/>
              </a:rPr>
              <a:t>Jan-Sept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marL="12700" marR="1176020">
              <a:lnSpc>
                <a:spcPct val="120000"/>
              </a:lnSpc>
            </a:pPr>
            <a:r>
              <a:rPr sz="2000" spc="-15" dirty="0">
                <a:latin typeface="Calibri"/>
                <a:cs typeface="Calibri"/>
              </a:rPr>
              <a:t>System Representative </a:t>
            </a:r>
            <a:r>
              <a:rPr sz="2000" spc="-10" dirty="0">
                <a:latin typeface="Calibri"/>
                <a:cs typeface="Calibri"/>
              </a:rPr>
              <a:t>Group Presentations </a:t>
            </a:r>
            <a:r>
              <a:rPr sz="2000" dirty="0">
                <a:latin typeface="Calibri"/>
                <a:cs typeface="Calibri"/>
              </a:rPr>
              <a:t>– Oct 2018  Board </a:t>
            </a:r>
            <a:r>
              <a:rPr sz="2000" spc="-5" dirty="0">
                <a:latin typeface="Calibri"/>
                <a:cs typeface="Calibri"/>
              </a:rPr>
              <a:t>of Curators </a:t>
            </a:r>
            <a:r>
              <a:rPr sz="2000" dirty="0">
                <a:latin typeface="Calibri"/>
                <a:cs typeface="Calibri"/>
              </a:rPr>
              <a:t>Informational Item – </a:t>
            </a:r>
            <a:r>
              <a:rPr sz="2000" spc="5" dirty="0">
                <a:latin typeface="Calibri"/>
                <a:cs typeface="Calibri"/>
              </a:rPr>
              <a:t>Nov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Presentations to University Faculty </a:t>
            </a:r>
            <a:r>
              <a:rPr sz="2000" dirty="0">
                <a:latin typeface="Calibri"/>
                <a:cs typeface="Calibri"/>
              </a:rPr>
              <a:t>&amp; </a:t>
            </a:r>
            <a:r>
              <a:rPr sz="2000" spc="-5" dirty="0">
                <a:latin typeface="Calibri"/>
                <a:cs typeface="Calibri"/>
              </a:rPr>
              <a:t>Staff Groups– </a:t>
            </a:r>
            <a:r>
              <a:rPr sz="2000" dirty="0">
                <a:latin typeface="Calibri"/>
                <a:cs typeface="Calibri"/>
              </a:rPr>
              <a:t>Nov-Dec,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Board </a:t>
            </a:r>
            <a:r>
              <a:rPr sz="2000" spc="-5" dirty="0">
                <a:latin typeface="Calibri"/>
                <a:cs typeface="Calibri"/>
              </a:rPr>
              <a:t>of Curators Formal </a:t>
            </a:r>
            <a:r>
              <a:rPr sz="2000" spc="-25" dirty="0">
                <a:latin typeface="Calibri"/>
                <a:cs typeface="Calibri"/>
              </a:rPr>
              <a:t>Vote </a:t>
            </a:r>
            <a:r>
              <a:rPr sz="2000" dirty="0">
                <a:latin typeface="Calibri"/>
                <a:cs typeface="Calibri"/>
              </a:rPr>
              <a:t>– tentatively Feb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New Plan </a:t>
            </a:r>
            <a:r>
              <a:rPr sz="2000" spc="-20" dirty="0">
                <a:latin typeface="Calibri"/>
                <a:cs typeface="Calibri"/>
              </a:rPr>
              <a:t>Effective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New Employees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15" dirty="0">
                <a:latin typeface="Calibri"/>
                <a:cs typeface="Calibri"/>
              </a:rPr>
              <a:t>tentatively </a:t>
            </a:r>
            <a:r>
              <a:rPr sz="2000" dirty="0">
                <a:latin typeface="Calibri"/>
                <a:cs typeface="Calibri"/>
              </a:rPr>
              <a:t>Oct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48815"/>
            <a:ext cx="487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Table</a:t>
            </a:r>
            <a:r>
              <a:rPr sz="1200" i="1" spc="-6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7" y="1841627"/>
          <a:ext cx="9069068" cy="4717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6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7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8745">
                <a:tc>
                  <a:txBody>
                    <a:bodyPr/>
                    <a:lstStyle/>
                    <a:p>
                      <a:pPr marL="21590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20" dirty="0">
                          <a:latin typeface="Arial"/>
                          <a:cs typeface="Arial"/>
                        </a:rPr>
                        <a:t>Association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30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Mandatory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3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3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Match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Covers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44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Florida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14%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14%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741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North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Carolina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Chapel</a:t>
                      </a:r>
                      <a:r>
                        <a:rPr sz="8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Hill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84%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84%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Arizona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20" dirty="0">
                          <a:latin typeface="Arial"/>
                          <a:cs typeface="Arial"/>
                        </a:rPr>
                        <a:t>Faculty, Admin &amp;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Academic/Service</a:t>
                      </a:r>
                      <a:r>
                        <a:rPr sz="8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Professionals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Maryland,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College</a:t>
                      </a:r>
                      <a:r>
                        <a:rPr sz="8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Park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Washington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20" dirty="0">
                          <a:latin typeface="Arial"/>
                          <a:cs typeface="Arial"/>
                        </a:rPr>
                        <a:t>Faculty,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professional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staff,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librarians, and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Illinois at</a:t>
                      </a:r>
                      <a:r>
                        <a:rPr sz="8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Urbana–Champaign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60%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60%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750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Indiana University</a:t>
                      </a:r>
                      <a:r>
                        <a:rPr sz="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Bloomington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Support and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Purdue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Clerical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Service,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Operations/Technical</a:t>
                      </a:r>
                      <a:r>
                        <a:rPr sz="8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Assistances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Rutgers University–New</a:t>
                      </a:r>
                      <a:r>
                        <a:rPr sz="8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Brunswick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744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Berkeley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741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Davis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Irvine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8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Angeles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Diego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California,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Santa</a:t>
                      </a:r>
                      <a:r>
                        <a:rPr sz="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Barbara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750">
                <a:tc>
                  <a:txBody>
                    <a:bodyPr/>
                    <a:lstStyle/>
                    <a:p>
                      <a:pPr marL="20320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Texas 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A&amp;M</a:t>
                      </a:r>
                      <a:r>
                        <a:rPr sz="8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65%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Kansas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0" dirty="0">
                          <a:latin typeface="Arial"/>
                          <a:cs typeface="Arial"/>
                        </a:rPr>
                        <a:t>Eligible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Unclassified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8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Texas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Austin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65%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744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Virginia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90%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90%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Managerial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Professional, Staff</a:t>
                      </a:r>
                      <a:r>
                        <a:rPr sz="8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Executive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741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Georgia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Technology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Pennsylvania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8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Ohio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Indiana University</a:t>
                      </a:r>
                      <a:r>
                        <a:rPr sz="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Bloomington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20" dirty="0">
                          <a:latin typeface="Arial"/>
                          <a:cs typeface="Arial"/>
                        </a:rPr>
                        <a:t>Academic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and Professional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r>
                        <a:rPr sz="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Iowa 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750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Michigan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Purdue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20" dirty="0">
                          <a:latin typeface="Arial"/>
                          <a:cs typeface="Arial"/>
                        </a:rPr>
                        <a:t>Faculty,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Administrative/Professional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(A/P),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Management/Professionals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(M/P),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Visiting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Faculty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320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Iowa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65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744"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Colorado</a:t>
                      </a:r>
                      <a:r>
                        <a:rPr sz="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Boulder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741"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Michigan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Minnesota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Ohio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University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56%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25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marL="2095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Oregon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Officers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Administration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696">
                <a:tc>
                  <a:txBody>
                    <a:bodyPr/>
                    <a:lstStyle/>
                    <a:p>
                      <a:pPr marL="2095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Pittsburgh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00%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919"/>
                        </a:lnSpc>
                        <a:spcBef>
                          <a:spcPts val="70"/>
                        </a:spcBef>
                      </a:pPr>
                      <a:r>
                        <a:rPr sz="800" spc="1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Staff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5906" y="100586"/>
            <a:ext cx="4031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" dirty="0"/>
              <a:t>Why </a:t>
            </a:r>
            <a:r>
              <a:rPr sz="4400" dirty="0"/>
              <a:t>this</a:t>
            </a:r>
            <a:r>
              <a:rPr sz="4400" spc="-65" dirty="0"/>
              <a:t> </a:t>
            </a:r>
            <a:r>
              <a:rPr sz="4400" spc="-5" dirty="0"/>
              <a:t>change?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6540"/>
            <a:ext cx="7165340" cy="36830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94805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New employees desire portability </a:t>
            </a:r>
            <a:r>
              <a:rPr sz="3000" spc="-5" dirty="0">
                <a:latin typeface="Calibri"/>
                <a:cs typeface="Calibri"/>
              </a:rPr>
              <a:t>and  accessibility</a:t>
            </a:r>
            <a:endParaRPr sz="3000">
              <a:latin typeface="Calibri"/>
              <a:cs typeface="Calibri"/>
            </a:endParaRPr>
          </a:p>
          <a:p>
            <a:pPr marL="355600" marR="35433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Marketplace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5" dirty="0">
                <a:latin typeface="Calibri"/>
                <a:cs typeface="Calibri"/>
              </a:rPr>
              <a:t>faculty </a:t>
            </a:r>
            <a:r>
              <a:rPr sz="3000" spc="-5" dirty="0">
                <a:latin typeface="Calibri"/>
                <a:cs typeface="Calibri"/>
              </a:rPr>
              <a:t>and </a:t>
            </a:r>
            <a:r>
              <a:rPr sz="3000" spc="-25" dirty="0">
                <a:latin typeface="Calibri"/>
                <a:cs typeface="Calibri"/>
              </a:rPr>
              <a:t>staff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largely  </a:t>
            </a:r>
            <a:r>
              <a:rPr sz="3000" spc="-10" dirty="0">
                <a:latin typeface="Calibri"/>
                <a:cs typeface="Calibri"/>
              </a:rPr>
              <a:t>defined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contribution</a:t>
            </a:r>
            <a:endParaRPr sz="3000">
              <a:latin typeface="Calibri"/>
              <a:cs typeface="Calibri"/>
            </a:endParaRPr>
          </a:p>
          <a:p>
            <a:pPr marL="355600" marR="29019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blended </a:t>
            </a:r>
            <a:r>
              <a:rPr sz="3000" spc="-5" dirty="0">
                <a:latin typeface="Calibri"/>
                <a:cs typeface="Calibri"/>
              </a:rPr>
              <a:t>plan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5" dirty="0">
                <a:latin typeface="Calibri"/>
                <a:cs typeface="Calibri"/>
              </a:rPr>
              <a:t>current </a:t>
            </a:r>
            <a:r>
              <a:rPr sz="3000" spc="-10" dirty="0">
                <a:latin typeface="Calibri"/>
                <a:cs typeface="Calibri"/>
              </a:rPr>
              <a:t>employees </a:t>
            </a:r>
            <a:r>
              <a:rPr sz="3000" spc="-5" dirty="0">
                <a:latin typeface="Calibri"/>
                <a:cs typeface="Calibri"/>
              </a:rPr>
              <a:t>is  </a:t>
            </a:r>
            <a:r>
              <a:rPr sz="3000" spc="-10" dirty="0">
                <a:latin typeface="Calibri"/>
                <a:cs typeface="Calibri"/>
              </a:rPr>
              <a:t>difficult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understand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latin typeface="Calibri"/>
                <a:cs typeface="Calibri"/>
              </a:rPr>
              <a:t>We </a:t>
            </a:r>
            <a:r>
              <a:rPr sz="3000" spc="-10" dirty="0">
                <a:latin typeface="Calibri"/>
                <a:cs typeface="Calibri"/>
              </a:rPr>
              <a:t>must </a:t>
            </a:r>
            <a:r>
              <a:rPr sz="3000" spc="-25" dirty="0">
                <a:latin typeface="Calibri"/>
                <a:cs typeface="Calibri"/>
              </a:rPr>
              <a:t>make </a:t>
            </a:r>
            <a:r>
              <a:rPr sz="3000" spc="-5" dirty="0">
                <a:latin typeface="Calibri"/>
                <a:cs typeface="Calibri"/>
              </a:rPr>
              <a:t>decisions now </a:t>
            </a:r>
            <a:r>
              <a:rPr sz="3000" spc="-15" dirty="0">
                <a:latin typeface="Calibri"/>
                <a:cs typeface="Calibri"/>
              </a:rPr>
              <a:t>to protect </a:t>
            </a:r>
            <a:r>
              <a:rPr sz="3000" spc="-5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defined benefit </a:t>
            </a:r>
            <a:r>
              <a:rPr sz="3000" spc="-20" dirty="0">
                <a:latin typeface="Calibri"/>
                <a:cs typeface="Calibri"/>
              </a:rPr>
              <a:t>for </a:t>
            </a:r>
            <a:r>
              <a:rPr sz="3000" spc="-15" dirty="0">
                <a:latin typeface="Calibri"/>
                <a:cs typeface="Calibri"/>
              </a:rPr>
              <a:t>current </a:t>
            </a:r>
            <a:r>
              <a:rPr sz="3000" spc="-10" dirty="0">
                <a:latin typeface="Calibri"/>
                <a:cs typeface="Calibri"/>
              </a:rPr>
              <a:t>employees </a:t>
            </a:r>
            <a:r>
              <a:rPr sz="3000" spc="-5" dirty="0">
                <a:latin typeface="Calibri"/>
                <a:cs typeface="Calibri"/>
              </a:rPr>
              <a:t>and  </a:t>
            </a:r>
            <a:r>
              <a:rPr sz="3000" spc="-15" dirty="0">
                <a:latin typeface="Calibri"/>
                <a:cs typeface="Calibri"/>
              </a:rPr>
              <a:t>retirees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634744"/>
            <a:ext cx="481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Table</a:t>
            </a:r>
            <a:r>
              <a:rPr sz="1200" i="1" spc="-6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6068059"/>
            <a:ext cx="7908925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1300" marR="5080" indent="-228600">
              <a:lnSpc>
                <a:spcPct val="101699"/>
              </a:lnSpc>
              <a:spcBef>
                <a:spcPts val="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We </a:t>
            </a:r>
            <a:r>
              <a:rPr sz="1200" spc="-5" dirty="0">
                <a:latin typeface="Calibri"/>
                <a:cs typeface="Calibri"/>
              </a:rPr>
              <a:t>were able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gather retirement plan information </a:t>
            </a:r>
            <a:r>
              <a:rPr sz="120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all 19 universities; </a:t>
            </a:r>
            <a:r>
              <a:rPr sz="1200" dirty="0">
                <a:latin typeface="Calibri"/>
                <a:cs typeface="Calibri"/>
              </a:rPr>
              <a:t>2 have DB </a:t>
            </a:r>
            <a:r>
              <a:rPr sz="1200" spc="-5" dirty="0">
                <a:latin typeface="Calibri"/>
                <a:cs typeface="Calibri"/>
              </a:rPr>
              <a:t>plans so there </a:t>
            </a:r>
            <a:r>
              <a:rPr sz="1200" dirty="0">
                <a:latin typeface="Calibri"/>
                <a:cs typeface="Calibri"/>
              </a:rPr>
              <a:t>are 17 </a:t>
            </a:r>
            <a:r>
              <a:rPr sz="1200" spc="-5" dirty="0">
                <a:latin typeface="Calibri"/>
                <a:cs typeface="Calibri"/>
              </a:rPr>
              <a:t>schools included 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analysis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2" y="2027636"/>
          <a:ext cx="9083037" cy="3847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70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7271">
                <a:tc>
                  <a:txBody>
                    <a:bodyPr/>
                    <a:lstStyle/>
                    <a:p>
                      <a:pPr marR="12065" algn="ct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Urban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Mandatory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Core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Match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138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Covers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266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Florida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Agricultural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Mechanical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(Tallahassee,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14%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14%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Massachusetts Boston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(Boston,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Houston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(Houston,</a:t>
                      </a:r>
                      <a:r>
                        <a:rPr sz="1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TX)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Orleans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(New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Orleans,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Temple 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(Philadelphia,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PA)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Non-Tenure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Track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Faculty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Illinois 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Chicago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(Chicago,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IL)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35%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35%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Indiana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University-Purdue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Indianapolis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(Indianapolis,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Support and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Temple 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(Philadelphia,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PA)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Non-Union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75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Virginia Commonwealth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(Richmond,</a:t>
                      </a:r>
                      <a:r>
                        <a:rPr sz="1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VA)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66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City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York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College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(New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York,</a:t>
                      </a:r>
                      <a:r>
                        <a:rPr sz="1000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130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Cleveland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(Cleveland,</a:t>
                      </a:r>
                      <a:r>
                        <a:rPr sz="1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Georgia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(Atlanta,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GA)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24%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24%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Exempt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Memphis (Memphis,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TN)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Cincinnati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Campus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(Cincinnati,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Toledo (Toledo,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Indiana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University-Purdue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Indianapolis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(Indianapolis,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Academic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Professional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r>
                        <a:rPr sz="10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Employees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Wayne State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(Detroit,</a:t>
                      </a:r>
                      <a:r>
                        <a:rPr sz="10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MI)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75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Cleveland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(Cleveland,</a:t>
                      </a:r>
                      <a:r>
                        <a:rPr sz="1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66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Cincinnati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Campus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(Cincinnati,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Toledo (Toledo,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OH)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56%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Portland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(Portland,</a:t>
                      </a:r>
                      <a:r>
                        <a:rPr sz="1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Unclassified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marL="24765" marR="120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Pittsburgh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(Pittsburgh,</a:t>
                      </a:r>
                      <a:r>
                        <a:rPr sz="1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PA)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70"/>
                        </a:lnSpc>
                        <a:spcBef>
                          <a:spcPts val="4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Staff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820671"/>
            <a:ext cx="478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Table</a:t>
            </a:r>
            <a:r>
              <a:rPr sz="1200" i="1" spc="-6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758944"/>
            <a:ext cx="7934959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There are 17 </a:t>
            </a:r>
            <a:r>
              <a:rPr sz="1200" spc="-5" dirty="0">
                <a:latin typeface="Calibri"/>
                <a:cs typeface="Calibri"/>
              </a:rPr>
              <a:t>schools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MO </a:t>
            </a:r>
            <a:r>
              <a:rPr sz="1200" spc="-5" dirty="0">
                <a:latin typeface="Calibri"/>
                <a:cs typeface="Calibri"/>
              </a:rPr>
              <a:t>S&amp;T Custom </a:t>
            </a:r>
            <a:r>
              <a:rPr sz="1200" dirty="0">
                <a:latin typeface="Calibri"/>
                <a:cs typeface="Calibri"/>
              </a:rPr>
              <a:t>Peer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Group</a:t>
            </a:r>
            <a:endParaRPr sz="1200">
              <a:latin typeface="Calibri"/>
              <a:cs typeface="Calibri"/>
            </a:endParaRPr>
          </a:p>
          <a:p>
            <a:pPr marL="698500" marR="5080" indent="-228600">
              <a:lnSpc>
                <a:spcPct val="101699"/>
              </a:lnSpc>
            </a:pPr>
            <a:r>
              <a:rPr sz="1200" dirty="0">
                <a:latin typeface="Courier New"/>
                <a:cs typeface="Courier New"/>
              </a:rPr>
              <a:t>o </a:t>
            </a:r>
            <a:r>
              <a:rPr sz="1200" dirty="0">
                <a:latin typeface="Calibri"/>
                <a:cs typeface="Calibri"/>
              </a:rPr>
              <a:t>3 </a:t>
            </a:r>
            <a:r>
              <a:rPr sz="1200" spc="-5" dirty="0">
                <a:latin typeface="Calibri"/>
                <a:cs typeface="Calibri"/>
              </a:rPr>
              <a:t>universities </a:t>
            </a:r>
            <a:r>
              <a:rPr sz="1200" dirty="0">
                <a:latin typeface="Calibri"/>
                <a:cs typeface="Calibri"/>
              </a:rPr>
              <a:t>have </a:t>
            </a:r>
            <a:r>
              <a:rPr sz="1200" spc="-5" dirty="0">
                <a:latin typeface="Calibri"/>
                <a:cs typeface="Calibri"/>
              </a:rPr>
              <a:t>defined benefit plans and we were </a:t>
            </a:r>
            <a:r>
              <a:rPr sz="1200" dirty="0">
                <a:latin typeface="Calibri"/>
                <a:cs typeface="Calibri"/>
              </a:rPr>
              <a:t>unable to </a:t>
            </a:r>
            <a:r>
              <a:rPr sz="1200" spc="-5" dirty="0">
                <a:latin typeface="Calibri"/>
                <a:cs typeface="Calibri"/>
              </a:rPr>
              <a:t>obtain information </a:t>
            </a:r>
            <a:r>
              <a:rPr sz="1200" dirty="0">
                <a:latin typeface="Calibri"/>
                <a:cs typeface="Calibri"/>
              </a:rPr>
              <a:t>on 4 </a:t>
            </a:r>
            <a:r>
              <a:rPr sz="1200" spc="-5" dirty="0">
                <a:latin typeface="Calibri"/>
                <a:cs typeface="Calibri"/>
              </a:rPr>
              <a:t>universities, so there are 10  universities included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analysis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214366"/>
          <a:ext cx="8909683" cy="2348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10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5368">
                <a:tc>
                  <a:txBody>
                    <a:bodyPr/>
                    <a:lstStyle/>
                    <a:p>
                      <a:pPr marL="953135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spc="30" dirty="0">
                          <a:latin typeface="Arial"/>
                          <a:cs typeface="Arial"/>
                        </a:rPr>
                        <a:t>MO </a:t>
                      </a:r>
                      <a:r>
                        <a:rPr sz="1150" spc="35" dirty="0">
                          <a:latin typeface="Arial"/>
                          <a:cs typeface="Arial"/>
                        </a:rPr>
                        <a:t>S&amp;T</a:t>
                      </a:r>
                      <a:r>
                        <a:rPr sz="11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Custom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dirty="0">
                          <a:latin typeface="Arial"/>
                          <a:cs typeface="Arial"/>
                        </a:rPr>
                        <a:t>Type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spc="30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Mandatory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spc="3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1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10" dirty="0">
                          <a:latin typeface="Arial"/>
                          <a:cs typeface="Arial"/>
                        </a:rPr>
                        <a:t>Core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spc="3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15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Match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spc="-1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35" dirty="0">
                          <a:latin typeface="Arial"/>
                          <a:cs typeface="Arial"/>
                        </a:rPr>
                        <a:t>ER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65"/>
                        </a:lnSpc>
                        <a:spcBef>
                          <a:spcPts val="70"/>
                        </a:spcBef>
                      </a:pPr>
                      <a:r>
                        <a:rPr sz="115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15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30" dirty="0">
                          <a:latin typeface="Arial"/>
                          <a:cs typeface="Arial"/>
                        </a:rPr>
                        <a:t>Covers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02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5" dirty="0">
                          <a:latin typeface="Arial"/>
                          <a:cs typeface="Arial"/>
                        </a:rPr>
                        <a:t>Michigan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Technological</a:t>
                      </a:r>
                      <a:r>
                        <a:rPr sz="115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University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Public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50%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50%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California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Technology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50%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50%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Carnegie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Mellon</a:t>
                      </a:r>
                      <a:r>
                        <a:rPr sz="115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University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dirty="0">
                          <a:latin typeface="Arial"/>
                          <a:cs typeface="Arial"/>
                        </a:rPr>
                        <a:t>New Jersey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5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Technology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Public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Rensselaer </a:t>
                      </a:r>
                      <a:r>
                        <a:rPr sz="1150" spc="20" dirty="0">
                          <a:latin typeface="Arial"/>
                          <a:cs typeface="Arial"/>
                        </a:rPr>
                        <a:t>Polytechnic</a:t>
                      </a:r>
                      <a:r>
                        <a:rPr sz="115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California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Technology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Key</a:t>
                      </a:r>
                      <a:r>
                        <a:rPr sz="115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dirty="0">
                          <a:latin typeface="Arial"/>
                          <a:cs typeface="Arial"/>
                        </a:rPr>
                        <a:t>Georgia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Technology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Public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24%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24%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dirty="0">
                          <a:latin typeface="Arial"/>
                          <a:cs typeface="Arial"/>
                        </a:rPr>
                        <a:t>Illinois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5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Technology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713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Kettering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University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a.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702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5" dirty="0">
                          <a:latin typeface="Arial"/>
                          <a:cs typeface="Arial"/>
                        </a:rPr>
                        <a:t>Worcester </a:t>
                      </a:r>
                      <a:r>
                        <a:rPr sz="1150" spc="20" dirty="0">
                          <a:latin typeface="Arial"/>
                          <a:cs typeface="Arial"/>
                        </a:rPr>
                        <a:t>Polytechnic</a:t>
                      </a:r>
                      <a:r>
                        <a:rPr sz="115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Institute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Private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5" dirty="0">
                          <a:latin typeface="Arial"/>
                          <a:cs typeface="Arial"/>
                        </a:rPr>
                        <a:t>Colorado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School </a:t>
                      </a:r>
                      <a:r>
                        <a:rPr sz="11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5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Mines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10" dirty="0">
                          <a:latin typeface="Arial"/>
                          <a:cs typeface="Arial"/>
                        </a:rPr>
                        <a:t>Public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-2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15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50" spc="-25" dirty="0">
                          <a:latin typeface="Arial"/>
                          <a:cs typeface="Arial"/>
                        </a:rPr>
                        <a:t>00%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365"/>
                        </a:lnSpc>
                        <a:spcBef>
                          <a:spcPts val="75"/>
                        </a:spcBef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Faculty &amp;</a:t>
                      </a:r>
                      <a:r>
                        <a:rPr sz="115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Staff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9927" y="5426964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78495" y="5070347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07764" y="5070347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09927" y="5070347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8495" y="471525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07764" y="4715255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9927" y="471525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8495" y="4358640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7764" y="4358640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09927" y="4358640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8495" y="4003547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07764" y="4003547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9927" y="4003547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78495" y="364845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07764" y="3648455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09927" y="364845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8495" y="3291840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07764" y="3291840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09927" y="3291840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78495" y="2936748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07764" y="2936748"/>
            <a:ext cx="2143125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09927" y="2936748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80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78495" y="258165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3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9927" y="2581655"/>
            <a:ext cx="4640580" cy="0"/>
          </a:xfrm>
          <a:custGeom>
            <a:avLst/>
            <a:gdLst/>
            <a:ahLst/>
            <a:cxnLst/>
            <a:rect l="l" t="t" r="r" b="b"/>
            <a:pathLst>
              <a:path w="4640580">
                <a:moveTo>
                  <a:pt x="0" y="0"/>
                </a:moveTo>
                <a:lnTo>
                  <a:pt x="46405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09927" y="2225039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09927" y="1869948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81300" y="2827020"/>
            <a:ext cx="1426845" cy="2600325"/>
          </a:xfrm>
          <a:custGeom>
            <a:avLst/>
            <a:gdLst/>
            <a:ahLst/>
            <a:cxnLst/>
            <a:rect l="l" t="t" r="r" b="b"/>
            <a:pathLst>
              <a:path w="1426845" h="2600325">
                <a:moveTo>
                  <a:pt x="0" y="2599943"/>
                </a:moveTo>
                <a:lnTo>
                  <a:pt x="1426464" y="2599943"/>
                </a:lnTo>
                <a:lnTo>
                  <a:pt x="1426464" y="0"/>
                </a:lnTo>
                <a:lnTo>
                  <a:pt x="0" y="0"/>
                </a:lnTo>
                <a:lnTo>
                  <a:pt x="0" y="2599943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81300" y="2286000"/>
            <a:ext cx="1426845" cy="541020"/>
          </a:xfrm>
          <a:custGeom>
            <a:avLst/>
            <a:gdLst/>
            <a:ahLst/>
            <a:cxnLst/>
            <a:rect l="l" t="t" r="r" b="b"/>
            <a:pathLst>
              <a:path w="1426845" h="541019">
                <a:moveTo>
                  <a:pt x="0" y="0"/>
                </a:moveTo>
                <a:lnTo>
                  <a:pt x="1426464" y="0"/>
                </a:lnTo>
                <a:lnTo>
                  <a:pt x="1426464" y="541020"/>
                </a:lnTo>
                <a:lnTo>
                  <a:pt x="0" y="54102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820463" y="3732277"/>
            <a:ext cx="1355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3,682,638,000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03512" y="2393975"/>
            <a:ext cx="1183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731,193,000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50508" y="2286000"/>
            <a:ext cx="1440815" cy="3141345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0" rIns="0" bIns="0" rtlCol="0">
            <a:spAutoFit/>
          </a:bodyPr>
          <a:lstStyle/>
          <a:p>
            <a:pPr marR="3175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4,413,831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,000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4749" y="1609039"/>
            <a:ext cx="1364615" cy="3942079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800" spc="-5" dirty="0">
                <a:latin typeface="Calibri"/>
                <a:cs typeface="Calibri"/>
              </a:rPr>
              <a:t>5,000,000,000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4,500,000,000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4,000,000,000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3,500,000,000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3,000,000,000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800" spc="-5" dirty="0">
                <a:latin typeface="Calibri"/>
                <a:cs typeface="Calibri"/>
              </a:rPr>
              <a:t>2,500,000,000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2,000,000,000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1,500,000,000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-5" dirty="0">
                <a:latin typeface="Calibri"/>
                <a:cs typeface="Calibri"/>
              </a:rPr>
              <a:t>1,000,000,000</a:t>
            </a:r>
            <a:endParaRPr sz="1800">
              <a:latin typeface="Calibri"/>
              <a:cs typeface="Calibri"/>
            </a:endParaRPr>
          </a:p>
          <a:p>
            <a:pPr marL="194310">
              <a:lnSpc>
                <a:spcPct val="100000"/>
              </a:lnSpc>
              <a:spcBef>
                <a:spcPts val="855"/>
              </a:spcBef>
            </a:pPr>
            <a:r>
              <a:rPr sz="1800" spc="-5" dirty="0">
                <a:latin typeface="Calibri"/>
                <a:cs typeface="Calibri"/>
              </a:rPr>
              <a:t>500,000,000</a:t>
            </a:r>
            <a:endParaRPr sz="1800">
              <a:latin typeface="Calibri"/>
              <a:cs typeface="Calibri"/>
            </a:endParaRPr>
          </a:p>
          <a:p>
            <a:pPr marR="318770" algn="r">
              <a:lnSpc>
                <a:spcPct val="100000"/>
              </a:lnSpc>
              <a:spcBef>
                <a:spcPts val="45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06851" y="5681471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5">
                <a:moveTo>
                  <a:pt x="0" y="0"/>
                </a:moveTo>
                <a:lnTo>
                  <a:pt x="124968" y="0"/>
                </a:lnTo>
                <a:lnTo>
                  <a:pt x="124968" y="124967"/>
                </a:lnTo>
                <a:lnTo>
                  <a:pt x="0" y="124967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177082" y="5568787"/>
            <a:ext cx="61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005071" y="5681471"/>
            <a:ext cx="127000" cy="125095"/>
          </a:xfrm>
          <a:custGeom>
            <a:avLst/>
            <a:gdLst/>
            <a:ahLst/>
            <a:cxnLst/>
            <a:rect l="l" t="t" r="r" b="b"/>
            <a:pathLst>
              <a:path w="127000" h="125095">
                <a:moveTo>
                  <a:pt x="0" y="0"/>
                </a:moveTo>
                <a:lnTo>
                  <a:pt x="126491" y="0"/>
                </a:lnTo>
                <a:lnTo>
                  <a:pt x="126491" y="124967"/>
                </a:lnTo>
                <a:lnTo>
                  <a:pt x="0" y="12496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176188" y="5568787"/>
            <a:ext cx="956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Unfunded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344667" y="5681471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0"/>
                </a:moveTo>
                <a:lnTo>
                  <a:pt x="124967" y="0"/>
                </a:lnTo>
                <a:lnTo>
                  <a:pt x="124967" y="124967"/>
                </a:lnTo>
                <a:lnTo>
                  <a:pt x="0" y="124967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515084" y="5568787"/>
            <a:ext cx="894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Liabilities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01523" y="186201"/>
            <a:ext cx="81407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/>
              <a:t>Current </a:t>
            </a:r>
            <a:r>
              <a:rPr sz="4400" spc="-10" dirty="0"/>
              <a:t>Pension </a:t>
            </a:r>
            <a:r>
              <a:rPr sz="4400" dirty="0"/>
              <a:t>Plan Funded</a:t>
            </a:r>
            <a:r>
              <a:rPr sz="4400" spc="-55" dirty="0"/>
              <a:t> </a:t>
            </a:r>
            <a:r>
              <a:rPr sz="4400" spc="-15" dirty="0"/>
              <a:t>Status</a:t>
            </a:r>
            <a:endParaRPr sz="4400"/>
          </a:p>
        </p:txBody>
      </p:sp>
      <p:sp>
        <p:nvSpPr>
          <p:cNvPr id="41" name="object 41"/>
          <p:cNvSpPr/>
          <p:nvPr/>
        </p:nvSpPr>
        <p:spPr>
          <a:xfrm>
            <a:off x="4395215" y="2621279"/>
            <a:ext cx="242315" cy="2872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16373" y="2787394"/>
            <a:ext cx="0" cy="2644775"/>
          </a:xfrm>
          <a:custGeom>
            <a:avLst/>
            <a:gdLst/>
            <a:ahLst/>
            <a:cxnLst/>
            <a:rect l="l" t="t" r="r" b="b"/>
            <a:pathLst>
              <a:path h="2644775">
                <a:moveTo>
                  <a:pt x="0" y="2644279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77517" y="2722623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38862" y="0"/>
                </a:moveTo>
                <a:lnTo>
                  <a:pt x="0" y="77724"/>
                </a:lnTo>
                <a:lnTo>
                  <a:pt x="77724" y="77724"/>
                </a:lnTo>
                <a:lnTo>
                  <a:pt x="388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94998" y="3351424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83%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94998" y="3625744"/>
            <a:ext cx="691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funded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-3313"/>
            <a:ext cx="9172798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2175" marR="5080" indent="-66611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Process </a:t>
            </a:r>
            <a:r>
              <a:rPr spc="-30" dirty="0"/>
              <a:t>for </a:t>
            </a:r>
            <a:r>
              <a:rPr spc="-25" dirty="0"/>
              <a:t>Evaluation </a:t>
            </a:r>
            <a:r>
              <a:rPr spc="-5" dirty="0"/>
              <a:t>&amp;  </a:t>
            </a:r>
            <a:r>
              <a:rPr spc="-15" dirty="0"/>
              <a:t>Recommendation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60"/>
            <a:ext cx="7957820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TRAC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40" dirty="0">
                <a:latin typeface="Calibri"/>
                <a:cs typeface="Calibri"/>
              </a:rPr>
              <a:t>Faculty, </a:t>
            </a:r>
            <a:r>
              <a:rPr sz="2800" spc="-20" dirty="0">
                <a:latin typeface="Calibri"/>
                <a:cs typeface="Calibri"/>
              </a:rPr>
              <a:t>Staff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Retiree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Representation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20" dirty="0">
                <a:latin typeface="Calibri"/>
                <a:cs typeface="Calibri"/>
              </a:rPr>
              <a:t>Central </a:t>
            </a:r>
            <a:r>
              <a:rPr sz="2800" spc="-40" dirty="0">
                <a:latin typeface="Calibri"/>
                <a:cs typeface="Calibri"/>
              </a:rPr>
              <a:t>Work </a:t>
            </a:r>
            <a:r>
              <a:rPr sz="2800" spc="-65" dirty="0">
                <a:latin typeface="Calibri"/>
                <a:cs typeface="Calibri"/>
              </a:rPr>
              <a:t>Team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10" dirty="0">
                <a:latin typeface="Calibri"/>
                <a:cs typeface="Calibri"/>
              </a:rPr>
              <a:t>Leaders in </a:t>
            </a:r>
            <a:r>
              <a:rPr sz="2800" spc="-5" dirty="0">
                <a:latin typeface="Calibri"/>
                <a:cs typeface="Calibri"/>
              </a:rPr>
              <a:t>Finance, HR,  </a:t>
            </a:r>
            <a:r>
              <a:rPr sz="2800" spc="-20" dirty="0">
                <a:latin typeface="Calibri"/>
                <a:cs typeface="Calibri"/>
              </a:rPr>
              <a:t>Investment, </a:t>
            </a:r>
            <a:r>
              <a:rPr sz="2800" spc="-15" dirty="0">
                <a:latin typeface="Calibri"/>
                <a:cs typeface="Calibri"/>
              </a:rPr>
              <a:t>Legal,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outside </a:t>
            </a:r>
            <a:r>
              <a:rPr sz="2800" spc="-15" dirty="0">
                <a:latin typeface="Calibri"/>
                <a:cs typeface="Calibri"/>
              </a:rPr>
              <a:t>consultants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20" dirty="0">
                <a:latin typeface="Calibri"/>
                <a:cs typeface="Calibri"/>
              </a:rPr>
              <a:t>venders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059" y="234492"/>
            <a:ext cx="8703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Total </a:t>
            </a:r>
            <a:r>
              <a:rPr spc="-35" dirty="0"/>
              <a:t>Rewards </a:t>
            </a:r>
            <a:r>
              <a:rPr spc="-5" dirty="0"/>
              <a:t>Advisory </a:t>
            </a:r>
            <a:r>
              <a:rPr spc="-15" dirty="0"/>
              <a:t>Committee</a:t>
            </a:r>
            <a:r>
              <a:rPr spc="110" dirty="0"/>
              <a:t> </a:t>
            </a:r>
            <a:r>
              <a:rPr spc="-10" dirty="0"/>
              <a:t>(TRAC)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944" y="1814576"/>
            <a:ext cx="8324215" cy="2464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8326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Includes </a:t>
            </a:r>
            <a:r>
              <a:rPr sz="2000" spc="-10" dirty="0">
                <a:latin typeface="Calibri"/>
                <a:cs typeface="Calibri"/>
              </a:rPr>
              <a:t>members representing </a:t>
            </a:r>
            <a:r>
              <a:rPr sz="2000" spc="-5" dirty="0">
                <a:latin typeface="Calibri"/>
                <a:cs typeface="Calibri"/>
              </a:rPr>
              <a:t>faculty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20" dirty="0">
                <a:latin typeface="Calibri"/>
                <a:cs typeface="Calibri"/>
              </a:rPr>
              <a:t>staff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20" dirty="0">
                <a:latin typeface="Calibri"/>
                <a:cs typeface="Calibri"/>
              </a:rPr>
              <a:t>University,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5" dirty="0">
                <a:latin typeface="Calibri"/>
                <a:cs typeface="Calibri"/>
              </a:rPr>
              <a:t>hospital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retirees.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469265" marR="2931795" indent="-457200">
              <a:lnSpc>
                <a:spcPct val="12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Developed organizational </a:t>
            </a:r>
            <a:r>
              <a:rPr sz="2000" spc="-5" dirty="0">
                <a:latin typeface="Calibri"/>
                <a:cs typeface="Calibri"/>
              </a:rPr>
              <a:t>philosophy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principles:  Ensure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Sustainability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Calibri"/>
                <a:cs typeface="Calibri"/>
              </a:rPr>
              <a:t>Strive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Equity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Continue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20" dirty="0">
                <a:latin typeface="Calibri"/>
                <a:cs typeface="Calibri"/>
              </a:rPr>
              <a:t>offer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retirement </a:t>
            </a:r>
            <a:r>
              <a:rPr sz="2000" spc="-5" dirty="0">
                <a:latin typeface="Calibri"/>
                <a:cs typeface="Calibri"/>
              </a:rPr>
              <a:t>benefit that will </a:t>
            </a:r>
            <a:r>
              <a:rPr sz="2000" spc="-15" dirty="0">
                <a:latin typeface="Calibri"/>
                <a:cs typeface="Calibri"/>
              </a:rPr>
              <a:t>attract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retain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employees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043" y="135638"/>
            <a:ext cx="8703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Total </a:t>
            </a:r>
            <a:r>
              <a:rPr spc="-35" dirty="0"/>
              <a:t>Rewards </a:t>
            </a:r>
            <a:r>
              <a:rPr spc="-5" dirty="0"/>
              <a:t>Advisory </a:t>
            </a:r>
            <a:r>
              <a:rPr spc="-15" dirty="0"/>
              <a:t>Committee</a:t>
            </a:r>
            <a:r>
              <a:rPr spc="110" dirty="0"/>
              <a:t> </a:t>
            </a:r>
            <a:r>
              <a:rPr spc="-10" dirty="0"/>
              <a:t>(TRAC)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245" y="1617979"/>
            <a:ext cx="7684770" cy="348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With </a:t>
            </a:r>
            <a:r>
              <a:rPr sz="1800" spc="-5" dirty="0">
                <a:latin typeface="Calibri"/>
                <a:cs typeface="Calibri"/>
              </a:rPr>
              <a:t>the help of outside </a:t>
            </a:r>
            <a:r>
              <a:rPr sz="1800" spc="-10" dirty="0">
                <a:latin typeface="Calibri"/>
                <a:cs typeface="Calibri"/>
              </a:rPr>
              <a:t>consultants, TRAC reviewed </a:t>
            </a:r>
            <a:r>
              <a:rPr sz="1800" spc="-35" dirty="0">
                <a:latin typeface="Calibri"/>
                <a:cs typeface="Calibri"/>
              </a:rPr>
              <a:t>UM’s </a:t>
            </a:r>
            <a:r>
              <a:rPr sz="1800" spc="-10" dirty="0">
                <a:latin typeface="Calibri"/>
                <a:cs typeface="Calibri"/>
              </a:rPr>
              <a:t>current retirement </a:t>
            </a:r>
            <a:r>
              <a:rPr sz="1800" spc="-5" dirty="0">
                <a:latin typeface="Calibri"/>
                <a:cs typeface="Calibri"/>
              </a:rPr>
              <a:t>plan  </a:t>
            </a:r>
            <a:r>
              <a:rPr sz="1800" spc="-10" dirty="0">
                <a:latin typeface="Calibri"/>
                <a:cs typeface="Calibri"/>
              </a:rPr>
              <a:t>offerings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benchmarking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Plan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Review:</a:t>
            </a:r>
            <a:endParaRPr sz="1800">
              <a:latin typeface="Calibri"/>
              <a:cs typeface="Calibri"/>
            </a:endParaRPr>
          </a:p>
          <a:p>
            <a:pPr marL="469900" marR="5080" algn="just">
              <a:lnSpc>
                <a:spcPct val="110000"/>
              </a:lnSpc>
              <a:spcBef>
                <a:spcPts val="215"/>
              </a:spcBef>
            </a:pPr>
            <a:r>
              <a:rPr sz="1800" spc="-15" dirty="0">
                <a:latin typeface="Calibri"/>
                <a:cs typeface="Calibri"/>
              </a:rPr>
              <a:t>Retirement, </a:t>
            </a:r>
            <a:r>
              <a:rPr sz="1800" spc="-20" dirty="0">
                <a:latin typeface="Calibri"/>
                <a:cs typeface="Calibri"/>
              </a:rPr>
              <a:t>Disability,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Death Benefit Plan </a:t>
            </a:r>
            <a:r>
              <a:rPr sz="1800" spc="-10" dirty="0">
                <a:latin typeface="Calibri"/>
                <a:cs typeface="Calibri"/>
              </a:rPr>
              <a:t>(RDD)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pre-2012 </a:t>
            </a:r>
            <a:r>
              <a:rPr sz="1800" spc="-5" dirty="0">
                <a:latin typeface="Calibri"/>
                <a:cs typeface="Calibri"/>
              </a:rPr>
              <a:t>defined benefit  </a:t>
            </a:r>
            <a:r>
              <a:rPr sz="1800" spc="-10" dirty="0">
                <a:latin typeface="Calibri"/>
                <a:cs typeface="Calibri"/>
              </a:rPr>
              <a:t>Employee </a:t>
            </a:r>
            <a:r>
              <a:rPr sz="1800" spc="-15" dirty="0">
                <a:latin typeface="Calibri"/>
                <a:cs typeface="Calibri"/>
              </a:rPr>
              <a:t>Retirement </a:t>
            </a:r>
            <a:r>
              <a:rPr sz="1800" spc="-10" dirty="0">
                <a:latin typeface="Calibri"/>
                <a:cs typeface="Calibri"/>
              </a:rPr>
              <a:t>Investment </a:t>
            </a:r>
            <a:r>
              <a:rPr sz="1800" spc="-5" dirty="0">
                <a:latin typeface="Calibri"/>
                <a:cs typeface="Calibri"/>
              </a:rPr>
              <a:t>Plan </a:t>
            </a:r>
            <a:r>
              <a:rPr sz="1800" spc="-10" dirty="0">
                <a:latin typeface="Calibri"/>
                <a:cs typeface="Calibri"/>
              </a:rPr>
              <a:t>(ERIP)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post-2012 defined benefit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defined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contribution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Benchmarking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Analysis:</a:t>
            </a:r>
            <a:endParaRPr sz="1800">
              <a:latin typeface="Calibri"/>
              <a:cs typeface="Calibri"/>
            </a:endParaRPr>
          </a:p>
          <a:p>
            <a:pPr marL="469900" marR="1499870">
              <a:lnSpc>
                <a:spcPct val="120000"/>
              </a:lnSpc>
            </a:pPr>
            <a:r>
              <a:rPr sz="1800" spc="-5" dirty="0">
                <a:latin typeface="Calibri"/>
                <a:cs typeface="Calibri"/>
              </a:rPr>
              <a:t>Public, </a:t>
            </a:r>
            <a:r>
              <a:rPr sz="1800" spc="-15" dirty="0">
                <a:latin typeface="Calibri"/>
                <a:cs typeface="Calibri"/>
              </a:rPr>
              <a:t>Private,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Healthcare </a:t>
            </a:r>
            <a:r>
              <a:rPr sz="1800" spc="-5" dirty="0">
                <a:latin typeface="Calibri"/>
                <a:cs typeface="Calibri"/>
              </a:rPr>
              <a:t>Industry </a:t>
            </a:r>
            <a:r>
              <a:rPr sz="1800" spc="-10" dirty="0">
                <a:latin typeface="Calibri"/>
                <a:cs typeface="Calibri"/>
              </a:rPr>
              <a:t>Standards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25" dirty="0">
                <a:latin typeface="Calibri"/>
                <a:cs typeface="Calibri"/>
              </a:rPr>
              <a:t>Trends  </a:t>
            </a:r>
            <a:r>
              <a:rPr sz="1800" spc="-10" dirty="0">
                <a:latin typeface="Calibri"/>
                <a:cs typeface="Calibri"/>
              </a:rPr>
              <a:t>AAU </a:t>
            </a:r>
            <a:r>
              <a:rPr sz="1800" spc="-5" dirty="0">
                <a:latin typeface="Calibri"/>
                <a:cs typeface="Calibri"/>
              </a:rPr>
              <a:t>Public, Urban 21,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Rolla </a:t>
            </a:r>
            <a:r>
              <a:rPr sz="1800" spc="-10" dirty="0">
                <a:latin typeface="Calibri"/>
                <a:cs typeface="Calibri"/>
              </a:rPr>
              <a:t>Custom </a:t>
            </a:r>
            <a:r>
              <a:rPr sz="1800" spc="-15" dirty="0">
                <a:latin typeface="Calibri"/>
                <a:cs typeface="Calibri"/>
              </a:rPr>
              <a:t>Peer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Analysis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20419"/>
          </a:xfrm>
          <a:custGeom>
            <a:avLst/>
            <a:gdLst/>
            <a:ahLst/>
            <a:cxnLst/>
            <a:rect l="l" t="t" r="r" b="b"/>
            <a:pathLst>
              <a:path w="9144000" h="820419">
                <a:moveTo>
                  <a:pt x="0" y="819900"/>
                </a:moveTo>
                <a:lnTo>
                  <a:pt x="9143996" y="819900"/>
                </a:lnTo>
                <a:lnTo>
                  <a:pt x="9143996" y="0"/>
                </a:lnTo>
                <a:lnTo>
                  <a:pt x="0" y="0"/>
                </a:lnTo>
                <a:lnTo>
                  <a:pt x="0" y="8199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83791"/>
            <a:ext cx="9144000" cy="5473700"/>
          </a:xfrm>
          <a:custGeom>
            <a:avLst/>
            <a:gdLst/>
            <a:ahLst/>
            <a:cxnLst/>
            <a:rect l="l" t="t" r="r" b="b"/>
            <a:pathLst>
              <a:path w="9144000" h="5473700">
                <a:moveTo>
                  <a:pt x="0" y="5473471"/>
                </a:moveTo>
                <a:lnTo>
                  <a:pt x="9143996" y="5473471"/>
                </a:lnTo>
                <a:lnTo>
                  <a:pt x="9143996" y="0"/>
                </a:lnTo>
                <a:lnTo>
                  <a:pt x="0" y="0"/>
                </a:lnTo>
                <a:lnTo>
                  <a:pt x="0" y="54734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9620" y="5739789"/>
            <a:ext cx="775344" cy="774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3085" y="6019872"/>
            <a:ext cx="7522209" cy="0"/>
          </a:xfrm>
          <a:custGeom>
            <a:avLst/>
            <a:gdLst/>
            <a:ahLst/>
            <a:cxnLst/>
            <a:rect l="l" t="t" r="r" b="b"/>
            <a:pathLst>
              <a:path w="7522209">
                <a:moveTo>
                  <a:pt x="0" y="0"/>
                </a:moveTo>
                <a:lnTo>
                  <a:pt x="7521701" y="0"/>
                </a:lnTo>
              </a:path>
            </a:pathLst>
          </a:custGeom>
          <a:ln w="38106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7472" y="6117044"/>
            <a:ext cx="2628351" cy="342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9982" y="6262801"/>
            <a:ext cx="98229" cy="117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6822" y="6262801"/>
            <a:ext cx="113488" cy="11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22244" y="6260896"/>
            <a:ext cx="410083" cy="1190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54263" y="6262801"/>
            <a:ext cx="85090" cy="17780"/>
          </a:xfrm>
          <a:custGeom>
            <a:avLst/>
            <a:gdLst/>
            <a:ahLst/>
            <a:cxnLst/>
            <a:rect l="l" t="t" r="r" b="b"/>
            <a:pathLst>
              <a:path w="85090" h="17779">
                <a:moveTo>
                  <a:pt x="0" y="0"/>
                </a:moveTo>
                <a:lnTo>
                  <a:pt x="84877" y="0"/>
                </a:lnTo>
                <a:lnTo>
                  <a:pt x="84877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54263" y="6280572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7" y="0"/>
                </a:lnTo>
                <a:lnTo>
                  <a:pt x="20027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54263" y="6311035"/>
            <a:ext cx="78740" cy="17780"/>
          </a:xfrm>
          <a:custGeom>
            <a:avLst/>
            <a:gdLst/>
            <a:ahLst/>
            <a:cxnLst/>
            <a:rect l="l" t="t" r="r" b="b"/>
            <a:pathLst>
              <a:path w="78740" h="17779">
                <a:moveTo>
                  <a:pt x="0" y="0"/>
                </a:moveTo>
                <a:lnTo>
                  <a:pt x="78202" y="0"/>
                </a:lnTo>
                <a:lnTo>
                  <a:pt x="78202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54263" y="6328805"/>
            <a:ext cx="20320" cy="31750"/>
          </a:xfrm>
          <a:custGeom>
            <a:avLst/>
            <a:gdLst/>
            <a:ahLst/>
            <a:cxnLst/>
            <a:rect l="l" t="t" r="r" b="b"/>
            <a:pathLst>
              <a:path w="20320" h="31750">
                <a:moveTo>
                  <a:pt x="0" y="0"/>
                </a:moveTo>
                <a:lnTo>
                  <a:pt x="20027" y="0"/>
                </a:lnTo>
                <a:lnTo>
                  <a:pt x="20027" y="31732"/>
                </a:lnTo>
                <a:lnTo>
                  <a:pt x="0" y="31732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54263" y="636942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64891" y="6262801"/>
            <a:ext cx="113487" cy="11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04129" y="6355210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21933" y="22863"/>
                </a:moveTo>
                <a:lnTo>
                  <a:pt x="21933" y="0"/>
                </a:lnTo>
                <a:lnTo>
                  <a:pt x="0" y="0"/>
                </a:lnTo>
                <a:lnTo>
                  <a:pt x="0" y="22863"/>
                </a:lnTo>
                <a:lnTo>
                  <a:pt x="21933" y="22863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52767" y="6271686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52767" y="6280572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0" y="0"/>
                </a:moveTo>
                <a:lnTo>
                  <a:pt x="20026" y="0"/>
                </a:lnTo>
                <a:lnTo>
                  <a:pt x="20026" y="30463"/>
                </a:lnTo>
                <a:lnTo>
                  <a:pt x="0" y="30463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52767" y="6311035"/>
            <a:ext cx="78740" cy="17780"/>
          </a:xfrm>
          <a:custGeom>
            <a:avLst/>
            <a:gdLst/>
            <a:ahLst/>
            <a:cxnLst/>
            <a:rect l="l" t="t" r="r" b="b"/>
            <a:pathLst>
              <a:path w="78740" h="17779">
                <a:moveTo>
                  <a:pt x="0" y="0"/>
                </a:moveTo>
                <a:lnTo>
                  <a:pt x="78202" y="0"/>
                </a:lnTo>
                <a:lnTo>
                  <a:pt x="78202" y="17770"/>
                </a:lnTo>
                <a:lnTo>
                  <a:pt x="0" y="17770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52767" y="6328805"/>
            <a:ext cx="20320" cy="31750"/>
          </a:xfrm>
          <a:custGeom>
            <a:avLst/>
            <a:gdLst/>
            <a:ahLst/>
            <a:cxnLst/>
            <a:rect l="l" t="t" r="r" b="b"/>
            <a:pathLst>
              <a:path w="20320" h="31750">
                <a:moveTo>
                  <a:pt x="0" y="0"/>
                </a:moveTo>
                <a:lnTo>
                  <a:pt x="20026" y="0"/>
                </a:lnTo>
                <a:lnTo>
                  <a:pt x="20026" y="31732"/>
                </a:lnTo>
                <a:lnTo>
                  <a:pt x="0" y="31732"/>
                </a:lnTo>
                <a:lnTo>
                  <a:pt x="0" y="0"/>
                </a:lnTo>
                <a:close/>
              </a:path>
            </a:pathLst>
          </a:custGeom>
          <a:solidFill>
            <a:srgbClr val="0708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52767" y="636942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31" y="0"/>
                </a:lnTo>
              </a:path>
            </a:pathLst>
          </a:custGeom>
          <a:ln w="17770">
            <a:solidFill>
              <a:srgbClr val="07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3393" y="6262801"/>
            <a:ext cx="103952" cy="1152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91186" y="6262801"/>
            <a:ext cx="98230" cy="1171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67393" y="819899"/>
            <a:ext cx="276860" cy="564515"/>
          </a:xfrm>
          <a:custGeom>
            <a:avLst/>
            <a:gdLst/>
            <a:ahLst/>
            <a:cxnLst/>
            <a:rect l="l" t="t" r="r" b="b"/>
            <a:pathLst>
              <a:path w="276859" h="564515">
                <a:moveTo>
                  <a:pt x="0" y="563892"/>
                </a:moveTo>
                <a:lnTo>
                  <a:pt x="276605" y="563892"/>
                </a:lnTo>
                <a:lnTo>
                  <a:pt x="276605" y="0"/>
                </a:lnTo>
                <a:lnTo>
                  <a:pt x="0" y="0"/>
                </a:lnTo>
                <a:lnTo>
                  <a:pt x="0" y="563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12741" y="819899"/>
            <a:ext cx="192405" cy="564515"/>
          </a:xfrm>
          <a:custGeom>
            <a:avLst/>
            <a:gdLst/>
            <a:ahLst/>
            <a:cxnLst/>
            <a:rect l="l" t="t" r="r" b="b"/>
            <a:pathLst>
              <a:path w="192404" h="564515">
                <a:moveTo>
                  <a:pt x="0" y="563892"/>
                </a:moveTo>
                <a:lnTo>
                  <a:pt x="192023" y="563892"/>
                </a:lnTo>
                <a:lnTo>
                  <a:pt x="192023" y="0"/>
                </a:lnTo>
                <a:lnTo>
                  <a:pt x="0" y="0"/>
                </a:lnTo>
                <a:lnTo>
                  <a:pt x="0" y="563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819899"/>
            <a:ext cx="346710" cy="564515"/>
          </a:xfrm>
          <a:custGeom>
            <a:avLst/>
            <a:gdLst/>
            <a:ahLst/>
            <a:cxnLst/>
            <a:rect l="l" t="t" r="r" b="b"/>
            <a:pathLst>
              <a:path w="346710" h="564515">
                <a:moveTo>
                  <a:pt x="0" y="563892"/>
                </a:moveTo>
                <a:lnTo>
                  <a:pt x="346710" y="563892"/>
                </a:lnTo>
                <a:lnTo>
                  <a:pt x="346710" y="0"/>
                </a:lnTo>
                <a:lnTo>
                  <a:pt x="0" y="0"/>
                </a:lnTo>
                <a:lnTo>
                  <a:pt x="0" y="563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04765" y="288797"/>
            <a:ext cx="4262755" cy="4764405"/>
          </a:xfrm>
          <a:custGeom>
            <a:avLst/>
            <a:gdLst/>
            <a:ahLst/>
            <a:cxnLst/>
            <a:rect l="l" t="t" r="r" b="b"/>
            <a:pathLst>
              <a:path w="4262755" h="4764405">
                <a:moveTo>
                  <a:pt x="0" y="0"/>
                </a:moveTo>
                <a:lnTo>
                  <a:pt x="4262628" y="0"/>
                </a:lnTo>
                <a:lnTo>
                  <a:pt x="4262628" y="4764024"/>
                </a:lnTo>
                <a:lnTo>
                  <a:pt x="0" y="4764024"/>
                </a:lnTo>
                <a:lnTo>
                  <a:pt x="0" y="0"/>
                </a:lnTo>
                <a:close/>
              </a:path>
            </a:pathLst>
          </a:custGeom>
          <a:solidFill>
            <a:srgbClr val="F3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4765" y="288797"/>
            <a:ext cx="4262755" cy="4764405"/>
          </a:xfrm>
          <a:custGeom>
            <a:avLst/>
            <a:gdLst/>
            <a:ahLst/>
            <a:cxnLst/>
            <a:rect l="l" t="t" r="r" b="b"/>
            <a:pathLst>
              <a:path w="4262755" h="4764405">
                <a:moveTo>
                  <a:pt x="0" y="0"/>
                </a:moveTo>
                <a:lnTo>
                  <a:pt x="4262628" y="0"/>
                </a:lnTo>
                <a:lnTo>
                  <a:pt x="4262628" y="4764024"/>
                </a:lnTo>
                <a:lnTo>
                  <a:pt x="0" y="4764024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3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606706" y="818311"/>
          <a:ext cx="4270375" cy="2910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9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581660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Defined</a:t>
                      </a:r>
                      <a:r>
                        <a:rPr sz="1800" b="1" spc="-6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Employer  </a:t>
                      </a: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Contribution: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r>
                        <a:rPr sz="1800" b="1" spc="-4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automatic,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43204" marR="151765" indent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$1 </a:t>
                      </a: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$1  </a:t>
                      </a: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match </a:t>
                      </a: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800" b="1" spc="-10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3%,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max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5%</a:t>
                      </a:r>
                      <a:r>
                        <a:rPr sz="1800" b="1" spc="-3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5244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9535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Employee</a:t>
                      </a:r>
                      <a:r>
                        <a:rPr sz="1800" b="1" spc="-110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Contribution  Auto</a:t>
                      </a:r>
                      <a:r>
                        <a:rPr sz="1800" b="1" spc="-2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Enrollment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0180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444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3% (in</a:t>
                      </a:r>
                      <a:r>
                        <a:rPr sz="1800" b="1" spc="-6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addition  </a:t>
                      </a:r>
                      <a:r>
                        <a:rPr sz="1800" b="1" spc="-1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mandatory  </a:t>
                      </a: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DB)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spc="-20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Vesting</a:t>
                      </a:r>
                      <a:r>
                        <a:rPr sz="1800" b="1" spc="-40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Period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06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800" b="1" spc="-1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T w="3175">
                      <a:solidFill>
                        <a:srgbClr val="D9D9D9"/>
                      </a:solidFill>
                      <a:prstDash val="solid"/>
                    </a:lnT>
                    <a:lnB w="3175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38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4775085" y="3867848"/>
            <a:ext cx="1632585" cy="1101090"/>
          </a:xfrm>
          <a:custGeom>
            <a:avLst/>
            <a:gdLst/>
            <a:ahLst/>
            <a:cxnLst/>
            <a:rect l="l" t="t" r="r" b="b"/>
            <a:pathLst>
              <a:path w="1632585" h="1101089">
                <a:moveTo>
                  <a:pt x="0" y="0"/>
                </a:moveTo>
                <a:lnTo>
                  <a:pt x="1632318" y="0"/>
                </a:lnTo>
                <a:lnTo>
                  <a:pt x="1632318" y="1100632"/>
                </a:lnTo>
                <a:lnTo>
                  <a:pt x="0" y="11006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07403" y="3867848"/>
            <a:ext cx="2289175" cy="1101090"/>
          </a:xfrm>
          <a:custGeom>
            <a:avLst/>
            <a:gdLst/>
            <a:ahLst/>
            <a:cxnLst/>
            <a:rect l="l" t="t" r="r" b="b"/>
            <a:pathLst>
              <a:path w="2289175" h="1101089">
                <a:moveTo>
                  <a:pt x="0" y="0"/>
                </a:moveTo>
                <a:lnTo>
                  <a:pt x="2288857" y="0"/>
                </a:lnTo>
                <a:lnTo>
                  <a:pt x="2288857" y="1100632"/>
                </a:lnTo>
                <a:lnTo>
                  <a:pt x="0" y="11006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5089" y="3867844"/>
            <a:ext cx="3921760" cy="0"/>
          </a:xfrm>
          <a:custGeom>
            <a:avLst/>
            <a:gdLst/>
            <a:ahLst/>
            <a:cxnLst/>
            <a:rect l="l" t="t" r="r" b="b"/>
            <a:pathLst>
              <a:path w="3921759">
                <a:moveTo>
                  <a:pt x="0" y="0"/>
                </a:moveTo>
                <a:lnTo>
                  <a:pt x="3921175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037940" y="4253058"/>
            <a:ext cx="1103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D4D4D"/>
                </a:solidFill>
                <a:latin typeface="Calibri"/>
                <a:cs typeface="Calibri"/>
              </a:rPr>
              <a:t>DB</a:t>
            </a:r>
            <a:r>
              <a:rPr sz="1800" b="1" spc="-50" dirty="0">
                <a:solidFill>
                  <a:srgbClr val="4D4D4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D4D4D"/>
                </a:solidFill>
                <a:latin typeface="Calibri"/>
                <a:cs typeface="Calibri"/>
              </a:rPr>
              <a:t>Design*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07278" y="3841578"/>
            <a:ext cx="18891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38A00"/>
                </a:solidFill>
                <a:latin typeface="Calibri"/>
                <a:cs typeface="Calibri"/>
              </a:rPr>
              <a:t>1% X </a:t>
            </a:r>
            <a:r>
              <a:rPr sz="1800" b="1" spc="-20" dirty="0">
                <a:solidFill>
                  <a:srgbClr val="F38A00"/>
                </a:solidFill>
                <a:latin typeface="Calibri"/>
                <a:cs typeface="Calibri"/>
              </a:rPr>
              <a:t>average </a:t>
            </a:r>
            <a:r>
              <a:rPr sz="1800" b="1" dirty="0">
                <a:solidFill>
                  <a:srgbClr val="F38A00"/>
                </a:solidFill>
                <a:latin typeface="Calibri"/>
                <a:cs typeface="Calibri"/>
              </a:rPr>
              <a:t>of 5  </a:t>
            </a:r>
            <a:r>
              <a:rPr sz="1800" b="1" spc="-5" dirty="0">
                <a:solidFill>
                  <a:srgbClr val="F38A00"/>
                </a:solidFill>
                <a:latin typeface="Calibri"/>
                <a:cs typeface="Calibri"/>
              </a:rPr>
              <a:t>highest</a:t>
            </a:r>
            <a:r>
              <a:rPr sz="1800" b="1" spc="-105" dirty="0">
                <a:solidFill>
                  <a:srgbClr val="F38A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38A00"/>
                </a:solidFill>
                <a:latin typeface="Calibri"/>
                <a:cs typeface="Calibri"/>
              </a:rPr>
              <a:t>consecutive  </a:t>
            </a:r>
            <a:r>
              <a:rPr sz="1800" b="1" spc="-15" dirty="0">
                <a:solidFill>
                  <a:srgbClr val="F38A00"/>
                </a:solidFill>
                <a:latin typeface="Calibri"/>
                <a:cs typeface="Calibri"/>
              </a:rPr>
              <a:t>years </a:t>
            </a:r>
            <a:r>
              <a:rPr sz="1800" b="1" dirty="0">
                <a:solidFill>
                  <a:srgbClr val="F38A00"/>
                </a:solidFill>
                <a:latin typeface="Calibri"/>
                <a:cs typeface="Calibri"/>
              </a:rPr>
              <a:t>of </a:t>
            </a:r>
            <a:r>
              <a:rPr sz="1800" b="1" spc="-5" dirty="0">
                <a:solidFill>
                  <a:srgbClr val="F38A00"/>
                </a:solidFill>
                <a:latin typeface="Calibri"/>
                <a:cs typeface="Calibri"/>
              </a:rPr>
              <a:t>salary </a:t>
            </a:r>
            <a:r>
              <a:rPr sz="1800" b="1" dirty="0">
                <a:solidFill>
                  <a:srgbClr val="F38A00"/>
                </a:solidFill>
                <a:latin typeface="Calibri"/>
                <a:cs typeface="Calibri"/>
              </a:rPr>
              <a:t>X  Service</a:t>
            </a:r>
            <a:r>
              <a:rPr sz="1800" b="1" spc="-45" dirty="0">
                <a:solidFill>
                  <a:srgbClr val="F38A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38A00"/>
                </a:solidFill>
                <a:latin typeface="Calibri"/>
                <a:cs typeface="Calibri"/>
              </a:rPr>
              <a:t>Credits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9739" rIns="0" bIns="0" rtlCol="0">
            <a:spAutoFit/>
          </a:bodyPr>
          <a:lstStyle/>
          <a:p>
            <a:pPr marL="5143500" marR="5080" indent="-57912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Post-2012: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Blended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Defined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Benefit 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Defined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Contribution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6709" y="288797"/>
            <a:ext cx="4066540" cy="2750820"/>
          </a:xfrm>
          <a:custGeom>
            <a:avLst/>
            <a:gdLst/>
            <a:ahLst/>
            <a:cxnLst/>
            <a:rect l="l" t="t" r="r" b="b"/>
            <a:pathLst>
              <a:path w="4066540" h="2750820">
                <a:moveTo>
                  <a:pt x="0" y="0"/>
                </a:moveTo>
                <a:lnTo>
                  <a:pt x="4066032" y="0"/>
                </a:lnTo>
                <a:lnTo>
                  <a:pt x="4066032" y="2750820"/>
                </a:lnTo>
                <a:lnTo>
                  <a:pt x="0" y="2750820"/>
                </a:lnTo>
                <a:lnTo>
                  <a:pt x="0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3051" y="936485"/>
            <a:ext cx="1785620" cy="1818005"/>
          </a:xfrm>
          <a:custGeom>
            <a:avLst/>
            <a:gdLst/>
            <a:ahLst/>
            <a:cxnLst/>
            <a:rect l="l" t="t" r="r" b="b"/>
            <a:pathLst>
              <a:path w="1785620" h="1818005">
                <a:moveTo>
                  <a:pt x="0" y="0"/>
                </a:moveTo>
                <a:lnTo>
                  <a:pt x="1785480" y="0"/>
                </a:lnTo>
                <a:lnTo>
                  <a:pt x="1785480" y="1817573"/>
                </a:lnTo>
                <a:lnTo>
                  <a:pt x="0" y="18175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346709" y="923979"/>
          <a:ext cx="4065269" cy="2114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DB</a:t>
                      </a:r>
                      <a:r>
                        <a:rPr sz="1800" b="1" spc="-5" dirty="0">
                          <a:solidFill>
                            <a:srgbClr val="4D4D4D"/>
                          </a:solidFill>
                          <a:latin typeface="Calibri"/>
                          <a:cs typeface="Calibri"/>
                        </a:rPr>
                        <a:t> Design*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317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2.2% X</a:t>
                      </a:r>
                      <a:r>
                        <a:rPr sz="1800" b="1" spc="-7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average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38125" marR="115570" indent="-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of 5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highest  consecutive  </a:t>
                      </a:r>
                      <a:r>
                        <a:rPr sz="1800" b="1" spc="-1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years </a:t>
                      </a: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salary</a:t>
                      </a:r>
                      <a:r>
                        <a:rPr sz="1800" b="1" spc="-70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X  Service</a:t>
                      </a:r>
                      <a:r>
                        <a:rPr sz="1800" b="1" spc="-6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38A00"/>
                          </a:solidFill>
                          <a:latin typeface="Calibri"/>
                          <a:cs typeface="Calibri"/>
                        </a:rPr>
                        <a:t>Credits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3175">
                      <a:solidFill>
                        <a:srgbClr val="D9D9D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E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E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object 39"/>
          <p:cNvSpPr txBox="1"/>
          <p:nvPr/>
        </p:nvSpPr>
        <p:spPr>
          <a:xfrm>
            <a:off x="992375" y="390861"/>
            <a:ext cx="2964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Pre-2012: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Pure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Defined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Benefit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889" y="3974395"/>
            <a:ext cx="3496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*Mandatory </a:t>
            </a:r>
            <a:r>
              <a:rPr sz="1800" spc="-10" dirty="0">
                <a:latin typeface="Calibri"/>
                <a:cs typeface="Calibri"/>
              </a:rPr>
              <a:t>employee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contributions: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661" y="4248486"/>
            <a:ext cx="4205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1% of eligible </a:t>
            </a:r>
            <a:r>
              <a:rPr sz="1800" dirty="0">
                <a:latin typeface="Calibri"/>
                <a:cs typeface="Calibri"/>
              </a:rPr>
              <a:t>salary </a:t>
            </a:r>
            <a:r>
              <a:rPr sz="1800" spc="-5" dirty="0">
                <a:latin typeface="Calibri"/>
                <a:cs typeface="Calibri"/>
              </a:rPr>
              <a:t>earned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$49,999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661" y="4522806"/>
            <a:ext cx="4131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2% of eligible </a:t>
            </a:r>
            <a:r>
              <a:rPr sz="1800" dirty="0">
                <a:latin typeface="Calibri"/>
                <a:cs typeface="Calibri"/>
              </a:rPr>
              <a:t>salary </a:t>
            </a:r>
            <a:r>
              <a:rPr sz="1800" spc="-5" dirty="0">
                <a:latin typeface="Calibri"/>
                <a:cs typeface="Calibri"/>
              </a:rPr>
              <a:t>earned </a:t>
            </a:r>
            <a:r>
              <a:rPr sz="1800" spc="-10" dirty="0">
                <a:latin typeface="Calibri"/>
                <a:cs typeface="Calibri"/>
              </a:rPr>
              <a:t>over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$50,000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70432" y="2183892"/>
            <a:ext cx="242315" cy="19781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91589" y="2205989"/>
            <a:ext cx="0" cy="1750695"/>
          </a:xfrm>
          <a:custGeom>
            <a:avLst/>
            <a:gdLst/>
            <a:ahLst/>
            <a:cxnLst/>
            <a:rect l="l" t="t" r="r" b="b"/>
            <a:pathLst>
              <a:path h="1750695">
                <a:moveTo>
                  <a:pt x="0" y="0"/>
                </a:moveTo>
                <a:lnTo>
                  <a:pt x="0" y="175058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52731" y="3943621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5" h="78104">
                <a:moveTo>
                  <a:pt x="77724" y="0"/>
                </a:moveTo>
                <a:lnTo>
                  <a:pt x="0" y="0"/>
                </a:lnTo>
                <a:lnTo>
                  <a:pt x="38862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91584" y="4357115"/>
            <a:ext cx="685799" cy="2423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77505" y="4458461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6603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12739" y="4419597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4">
                <a:moveTo>
                  <a:pt x="77724" y="0"/>
                </a:moveTo>
                <a:lnTo>
                  <a:pt x="0" y="38862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199" y="2176984"/>
            <a:ext cx="6788150" cy="141541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 indent="1978025">
              <a:lnSpc>
                <a:spcPts val="5180"/>
              </a:lnSpc>
              <a:spcBef>
                <a:spcPts val="755"/>
              </a:spcBef>
            </a:pPr>
            <a:r>
              <a:rPr sz="4800" spc="-30" dirty="0">
                <a:solidFill>
                  <a:srgbClr val="888888"/>
                </a:solidFill>
              </a:rPr>
              <a:t>Peer </a:t>
            </a:r>
            <a:r>
              <a:rPr sz="4800" spc="-20" dirty="0">
                <a:solidFill>
                  <a:srgbClr val="888888"/>
                </a:solidFill>
              </a:rPr>
              <a:t>Group  </a:t>
            </a:r>
            <a:r>
              <a:rPr sz="4800" spc="-5" dirty="0">
                <a:solidFill>
                  <a:srgbClr val="888888"/>
                </a:solidFill>
              </a:rPr>
              <a:t>Co</a:t>
            </a:r>
            <a:r>
              <a:rPr sz="4800" dirty="0">
                <a:solidFill>
                  <a:srgbClr val="888888"/>
                </a:solidFill>
              </a:rPr>
              <a:t>m</a:t>
            </a:r>
            <a:r>
              <a:rPr sz="4800" spc="-5" dirty="0">
                <a:solidFill>
                  <a:srgbClr val="888888"/>
                </a:solidFill>
              </a:rPr>
              <a:t>p</a:t>
            </a:r>
            <a:r>
              <a:rPr sz="4800" dirty="0">
                <a:solidFill>
                  <a:srgbClr val="888888"/>
                </a:solidFill>
              </a:rPr>
              <a:t>a</a:t>
            </a:r>
            <a:r>
              <a:rPr sz="4800" spc="-10" dirty="0">
                <a:solidFill>
                  <a:srgbClr val="888888"/>
                </a:solidFill>
              </a:rPr>
              <a:t>r</a:t>
            </a:r>
            <a:r>
              <a:rPr sz="4800" dirty="0">
                <a:solidFill>
                  <a:srgbClr val="888888"/>
                </a:solidFill>
              </a:rPr>
              <a:t>i</a:t>
            </a:r>
            <a:r>
              <a:rPr sz="4800" spc="-10" dirty="0">
                <a:solidFill>
                  <a:srgbClr val="888888"/>
                </a:solidFill>
              </a:rPr>
              <a:t>s</a:t>
            </a:r>
            <a:r>
              <a:rPr sz="4800" spc="-5" dirty="0">
                <a:solidFill>
                  <a:srgbClr val="888888"/>
                </a:solidFill>
              </a:rPr>
              <a:t>on</a:t>
            </a:r>
            <a:r>
              <a:rPr sz="4800" spc="5" dirty="0">
                <a:solidFill>
                  <a:srgbClr val="888888"/>
                </a:solidFill>
              </a:rPr>
              <a:t>/B</a:t>
            </a:r>
            <a:r>
              <a:rPr sz="4800" spc="-5" dirty="0">
                <a:solidFill>
                  <a:srgbClr val="888888"/>
                </a:solidFill>
              </a:rPr>
              <a:t>ench</a:t>
            </a:r>
            <a:r>
              <a:rPr sz="4800" dirty="0">
                <a:solidFill>
                  <a:srgbClr val="888888"/>
                </a:solidFill>
              </a:rPr>
              <a:t>ma</a:t>
            </a:r>
            <a:r>
              <a:rPr sz="4800" spc="-10" dirty="0">
                <a:solidFill>
                  <a:srgbClr val="888888"/>
                </a:solidFill>
              </a:rPr>
              <a:t>r</a:t>
            </a:r>
            <a:r>
              <a:rPr sz="4800" dirty="0">
                <a:solidFill>
                  <a:srgbClr val="888888"/>
                </a:solidFill>
              </a:rPr>
              <a:t>k</a:t>
            </a:r>
            <a:r>
              <a:rPr sz="4800" spc="5" dirty="0">
                <a:solidFill>
                  <a:srgbClr val="888888"/>
                </a:solidFill>
              </a:rPr>
              <a:t>i</a:t>
            </a:r>
            <a:r>
              <a:rPr sz="4800" spc="-5" dirty="0">
                <a:solidFill>
                  <a:srgbClr val="888888"/>
                </a:solidFill>
              </a:rPr>
              <a:t>ng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530" y="100586"/>
            <a:ext cx="77641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All </a:t>
            </a:r>
            <a:r>
              <a:rPr sz="4400" dirty="0"/>
              <a:t>Public </a:t>
            </a:r>
            <a:r>
              <a:rPr sz="4400" spc="-20" dirty="0"/>
              <a:t>Peer </a:t>
            </a:r>
            <a:r>
              <a:rPr sz="4400" spc="-15" dirty="0"/>
              <a:t>University </a:t>
            </a:r>
            <a:r>
              <a:rPr sz="4400" dirty="0"/>
              <a:t>DC</a:t>
            </a:r>
            <a:r>
              <a:rPr sz="4400" spc="15" dirty="0"/>
              <a:t> </a:t>
            </a:r>
            <a:r>
              <a:rPr sz="4400" dirty="0"/>
              <a:t>Plans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13587" y="1138427"/>
            <a:ext cx="7998459" cy="4579620"/>
          </a:xfrm>
          <a:custGeom>
            <a:avLst/>
            <a:gdLst/>
            <a:ahLst/>
            <a:cxnLst/>
            <a:rect l="l" t="t" r="r" b="b"/>
            <a:pathLst>
              <a:path w="7998459" h="4579620">
                <a:moveTo>
                  <a:pt x="0" y="0"/>
                </a:moveTo>
                <a:lnTo>
                  <a:pt x="7997952" y="0"/>
                </a:lnTo>
                <a:lnTo>
                  <a:pt x="7997952" y="4579620"/>
                </a:lnTo>
                <a:lnTo>
                  <a:pt x="0" y="45796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2436" y="1792223"/>
            <a:ext cx="7170419" cy="2796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2436" y="4325112"/>
            <a:ext cx="932675" cy="61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1984" y="4325112"/>
            <a:ext cx="969251" cy="6156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58083" y="3832859"/>
            <a:ext cx="969263" cy="1107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54196" y="2564892"/>
            <a:ext cx="969263" cy="23759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50307" y="3550920"/>
            <a:ext cx="970787" cy="1389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47944" y="3409188"/>
            <a:ext cx="969263" cy="15316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4911" y="4183379"/>
            <a:ext cx="1847075" cy="757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6463" y="4584191"/>
            <a:ext cx="448309" cy="347980"/>
          </a:xfrm>
          <a:custGeom>
            <a:avLst/>
            <a:gdLst/>
            <a:ahLst/>
            <a:cxnLst/>
            <a:rect l="l" t="t" r="r" b="b"/>
            <a:pathLst>
              <a:path w="448310" h="347979">
                <a:moveTo>
                  <a:pt x="0" y="0"/>
                </a:moveTo>
                <a:lnTo>
                  <a:pt x="448056" y="0"/>
                </a:lnTo>
                <a:lnTo>
                  <a:pt x="448056" y="347471"/>
                </a:lnTo>
                <a:lnTo>
                  <a:pt x="0" y="347471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2576" y="4584191"/>
            <a:ext cx="448309" cy="347980"/>
          </a:xfrm>
          <a:custGeom>
            <a:avLst/>
            <a:gdLst/>
            <a:ahLst/>
            <a:cxnLst/>
            <a:rect l="l" t="t" r="r" b="b"/>
            <a:pathLst>
              <a:path w="448310" h="347979">
                <a:moveTo>
                  <a:pt x="0" y="0"/>
                </a:moveTo>
                <a:lnTo>
                  <a:pt x="448056" y="0"/>
                </a:lnTo>
                <a:lnTo>
                  <a:pt x="448056" y="347471"/>
                </a:lnTo>
                <a:lnTo>
                  <a:pt x="0" y="347471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18688" y="4096511"/>
            <a:ext cx="448309" cy="835660"/>
          </a:xfrm>
          <a:custGeom>
            <a:avLst/>
            <a:gdLst/>
            <a:ahLst/>
            <a:cxnLst/>
            <a:rect l="l" t="t" r="r" b="b"/>
            <a:pathLst>
              <a:path w="448310" h="835660">
                <a:moveTo>
                  <a:pt x="0" y="0"/>
                </a:moveTo>
                <a:lnTo>
                  <a:pt x="448056" y="0"/>
                </a:lnTo>
                <a:lnTo>
                  <a:pt x="448056" y="835151"/>
                </a:lnTo>
                <a:lnTo>
                  <a:pt x="0" y="835151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0" y="2842260"/>
            <a:ext cx="448309" cy="2089785"/>
          </a:xfrm>
          <a:custGeom>
            <a:avLst/>
            <a:gdLst/>
            <a:ahLst/>
            <a:cxnLst/>
            <a:rect l="l" t="t" r="r" b="b"/>
            <a:pathLst>
              <a:path w="448310" h="2089785">
                <a:moveTo>
                  <a:pt x="0" y="0"/>
                </a:moveTo>
                <a:lnTo>
                  <a:pt x="448055" y="0"/>
                </a:lnTo>
                <a:lnTo>
                  <a:pt x="448055" y="2089404"/>
                </a:lnTo>
                <a:lnTo>
                  <a:pt x="0" y="208940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10911" y="3817620"/>
            <a:ext cx="449580" cy="1114425"/>
          </a:xfrm>
          <a:custGeom>
            <a:avLst/>
            <a:gdLst/>
            <a:ahLst/>
            <a:cxnLst/>
            <a:rect l="l" t="t" r="r" b="b"/>
            <a:pathLst>
              <a:path w="449579" h="1114425">
                <a:moveTo>
                  <a:pt x="0" y="0"/>
                </a:moveTo>
                <a:lnTo>
                  <a:pt x="449579" y="0"/>
                </a:lnTo>
                <a:lnTo>
                  <a:pt x="449579" y="1114043"/>
                </a:lnTo>
                <a:lnTo>
                  <a:pt x="0" y="1114043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8547" y="3677411"/>
            <a:ext cx="448309" cy="1254760"/>
          </a:xfrm>
          <a:custGeom>
            <a:avLst/>
            <a:gdLst/>
            <a:ahLst/>
            <a:cxnLst/>
            <a:rect l="l" t="t" r="r" b="b"/>
            <a:pathLst>
              <a:path w="448310" h="1254760">
                <a:moveTo>
                  <a:pt x="0" y="0"/>
                </a:moveTo>
                <a:lnTo>
                  <a:pt x="448055" y="0"/>
                </a:lnTo>
                <a:lnTo>
                  <a:pt x="448055" y="1254252"/>
                </a:lnTo>
                <a:lnTo>
                  <a:pt x="0" y="1254252"/>
                </a:lnTo>
                <a:lnTo>
                  <a:pt x="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04659" y="4443984"/>
            <a:ext cx="448309" cy="487680"/>
          </a:xfrm>
          <a:custGeom>
            <a:avLst/>
            <a:gdLst/>
            <a:ahLst/>
            <a:cxnLst/>
            <a:rect l="l" t="t" r="r" b="b"/>
            <a:pathLst>
              <a:path w="448309" h="487679">
                <a:moveTo>
                  <a:pt x="448055" y="0"/>
                </a:moveTo>
                <a:lnTo>
                  <a:pt x="0" y="0"/>
                </a:lnTo>
                <a:lnTo>
                  <a:pt x="0" y="487680"/>
                </a:lnTo>
                <a:lnTo>
                  <a:pt x="448055" y="487680"/>
                </a:lnTo>
                <a:lnTo>
                  <a:pt x="44805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00771" y="4443984"/>
            <a:ext cx="448309" cy="487680"/>
          </a:xfrm>
          <a:custGeom>
            <a:avLst/>
            <a:gdLst/>
            <a:ahLst/>
            <a:cxnLst/>
            <a:rect l="l" t="t" r="r" b="b"/>
            <a:pathLst>
              <a:path w="448309" h="487679">
                <a:moveTo>
                  <a:pt x="448055" y="0"/>
                </a:moveTo>
                <a:lnTo>
                  <a:pt x="0" y="0"/>
                </a:lnTo>
                <a:lnTo>
                  <a:pt x="0" y="487680"/>
                </a:lnTo>
                <a:lnTo>
                  <a:pt x="448055" y="487680"/>
                </a:lnTo>
                <a:lnTo>
                  <a:pt x="44805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3197" y="4932426"/>
            <a:ext cx="7169150" cy="0"/>
          </a:xfrm>
          <a:custGeom>
            <a:avLst/>
            <a:gdLst/>
            <a:ahLst/>
            <a:cxnLst/>
            <a:rect l="l" t="t" r="r" b="b"/>
            <a:pathLst>
              <a:path w="7169150">
                <a:moveTo>
                  <a:pt x="0" y="0"/>
                </a:moveTo>
                <a:lnTo>
                  <a:pt x="7168896" y="0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3197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99310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95422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534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87646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3758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79869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75981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72093" y="4932426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1981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92062" y="505417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88174" y="505417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6.99%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84286" y="505417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7.99%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80398" y="5054177"/>
            <a:ext cx="71628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8.00%</a:t>
            </a:r>
            <a:r>
              <a:rPr sz="1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8.99%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76510" y="5054177"/>
            <a:ext cx="256603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0265" algn="l"/>
              </a:tabLst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9.00%</a:t>
            </a:r>
            <a:r>
              <a:rPr sz="1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	10.00% - 11.00%</a:t>
            </a:r>
            <a:r>
              <a:rPr sz="1800" spc="-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35"/>
              </a:spcBef>
              <a:tabLst>
                <a:tab pos="911225" algn="l"/>
                <a:tab pos="1807845" algn="l"/>
              </a:tabLst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9.99%	10.99%	11.99%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68275" y="5054177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12.00%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2716" y="944172"/>
            <a:ext cx="5803265" cy="4112895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694814">
              <a:lnSpc>
                <a:spcPct val="100000"/>
              </a:lnSpc>
              <a:spcBef>
                <a:spcPts val="157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Employer Contribution</a:t>
            </a:r>
            <a:r>
              <a:rPr sz="22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404040"/>
                </a:solidFill>
                <a:latin typeface="Calibri"/>
                <a:cs typeface="Calibri"/>
              </a:rPr>
              <a:t>Percentages</a:t>
            </a:r>
            <a:endParaRPr sz="22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121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  <a:p>
            <a:pPr marR="537400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  <a:p>
            <a:pPr marR="5258435" algn="ctr">
              <a:lnSpc>
                <a:spcPct val="100000"/>
              </a:lnSpc>
              <a:spcBef>
                <a:spcPts val="580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  <a:p>
            <a:pPr marR="5258435" algn="ctr">
              <a:lnSpc>
                <a:spcPct val="100000"/>
              </a:lnSpc>
              <a:spcBef>
                <a:spcPts val="585"/>
              </a:spcBef>
            </a:pPr>
            <a:r>
              <a:rPr sz="1800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3587" y="1138427"/>
            <a:ext cx="7998459" cy="4579620"/>
          </a:xfrm>
          <a:custGeom>
            <a:avLst/>
            <a:gdLst/>
            <a:ahLst/>
            <a:cxnLst/>
            <a:rect l="l" t="t" r="r" b="b"/>
            <a:pathLst>
              <a:path w="7998459" h="4579620">
                <a:moveTo>
                  <a:pt x="0" y="0"/>
                </a:moveTo>
                <a:lnTo>
                  <a:pt x="7997952" y="0"/>
                </a:lnTo>
                <a:lnTo>
                  <a:pt x="7997952" y="4579620"/>
                </a:lnTo>
                <a:lnTo>
                  <a:pt x="0" y="457962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278365" y="5738958"/>
            <a:ext cx="44386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Source: </a:t>
            </a:r>
            <a:r>
              <a:rPr sz="1400" spc="-5" dirty="0">
                <a:latin typeface="Calibri"/>
                <a:cs typeface="Calibri"/>
              </a:rPr>
              <a:t>University websites, includes 49 schools and 57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plans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1978</Words>
  <Application>Microsoft Office PowerPoint</Application>
  <PresentationFormat>Custom</PresentationFormat>
  <Paragraphs>630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Times New Roman</vt:lpstr>
      <vt:lpstr>Office Theme</vt:lpstr>
      <vt:lpstr>Proposed New Retirement Plan  for Future Employees</vt:lpstr>
      <vt:lpstr>Why this change?</vt:lpstr>
      <vt:lpstr>Current Pension Plan Funded Status</vt:lpstr>
      <vt:lpstr>Process for Evaluation &amp;  Recommendation</vt:lpstr>
      <vt:lpstr>Total Rewards Advisory Committee (TRAC)</vt:lpstr>
      <vt:lpstr>Total Rewards Advisory Committee (TRAC)</vt:lpstr>
      <vt:lpstr>Post-2012: Blended Defined Benefit  &amp; Defined Contribution</vt:lpstr>
      <vt:lpstr>Peer Group  Comparison/Benchmarking</vt:lpstr>
      <vt:lpstr>All Public Peer University DC Plans</vt:lpstr>
      <vt:lpstr>AAU Public DC Plans</vt:lpstr>
      <vt:lpstr>Urban 21 DC Plans</vt:lpstr>
      <vt:lpstr>MO S&amp;T Custom DC Plans</vt:lpstr>
      <vt:lpstr>PLAN DESIGN  RECOMMENDATIONS</vt:lpstr>
      <vt:lpstr>Recommendation</vt:lpstr>
      <vt:lpstr>Plan Design Recommendation</vt:lpstr>
      <vt:lpstr>Presentation to System Representative  Groups</vt:lpstr>
      <vt:lpstr>Timeline &amp; Next Steps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New Retirement Plan  for Future Employees</dc:title>
  <dc:creator>Roberts, Justin Lyle</dc:creator>
  <cp:lastModifiedBy>Vogelweid, Eric J.</cp:lastModifiedBy>
  <cp:revision>1</cp:revision>
  <dcterms:created xsi:type="dcterms:W3CDTF">2018-11-13T23:32:21Z</dcterms:created>
  <dcterms:modified xsi:type="dcterms:W3CDTF">2018-12-04T20:57:17Z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2018-10-31T00:00:00Z</vt:filetime>
  </property>
  <property fmtid="{D5CDD505-2E9C-101B-9397-08002B2CF9AE}" pid="3" name="Creator">
    <vt:lpwstr>Adobe Acrobat Pro DC 19.8.20080</vt:lpwstr>
  </property>
  <property fmtid="{D5CDD505-2E9C-101B-9397-08002B2CF9AE}" pid="4" name="LastSaved">
    <vt:filetime>2018-11-13T00:00:00Z</vt:filetime>
  </property>
</Properties>
</file>